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324" r:id="rId2"/>
    <p:sldId id="322" r:id="rId3"/>
    <p:sldId id="323" r:id="rId4"/>
    <p:sldId id="325" r:id="rId5"/>
    <p:sldId id="326" r:id="rId6"/>
    <p:sldId id="327" r:id="rId7"/>
    <p:sldId id="328" r:id="rId8"/>
    <p:sldId id="295" r:id="rId9"/>
    <p:sldId id="329" r:id="rId10"/>
    <p:sldId id="299" r:id="rId11"/>
    <p:sldId id="330" r:id="rId12"/>
    <p:sldId id="331" r:id="rId13"/>
    <p:sldId id="332" r:id="rId14"/>
    <p:sldId id="333" r:id="rId15"/>
    <p:sldId id="334" r:id="rId16"/>
    <p:sldId id="335" r:id="rId17"/>
    <p:sldId id="337" r:id="rId18"/>
    <p:sldId id="338" r:id="rId19"/>
    <p:sldId id="300" r:id="rId20"/>
    <p:sldId id="340" r:id="rId21"/>
    <p:sldId id="342" r:id="rId22"/>
    <p:sldId id="341" r:id="rId23"/>
    <p:sldId id="303" r:id="rId24"/>
    <p:sldId id="297" r:id="rId25"/>
    <p:sldId id="298" r:id="rId26"/>
    <p:sldId id="284" r:id="rId27"/>
    <p:sldId id="316" r:id="rId28"/>
    <p:sldId id="339" r:id="rId29"/>
  </p:sldIdLst>
  <p:sldSz cx="9144000" cy="5143500" type="screen16x9"/>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54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5F37"/>
    <a:srgbClr val="1F4C63"/>
    <a:srgbClr val="D0E3EA"/>
    <a:srgbClr val="E9F1F5"/>
    <a:srgbClr val="003366"/>
    <a:srgbClr val="FBB401"/>
    <a:srgbClr val="CFAD21"/>
    <a:srgbClr val="FBCA01"/>
    <a:srgbClr val="E6BE0E"/>
    <a:srgbClr val="ACCF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7922" autoAdjust="0"/>
    <p:restoredTop sz="94747" autoAdjust="0"/>
  </p:normalViewPr>
  <p:slideViewPr>
    <p:cSldViewPr>
      <p:cViewPr varScale="1">
        <p:scale>
          <a:sx n="86" d="100"/>
          <a:sy n="86" d="100"/>
        </p:scale>
        <p:origin x="62" y="62"/>
      </p:cViewPr>
      <p:guideLst>
        <p:guide orient="horz" pos="1620"/>
        <p:guide pos="5424"/>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id-ID"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panose="020F0502020204030204" pitchFamily="34" charset="0"/>
              </a:defRPr>
            </a:lvl1pPr>
          </a:lstStyle>
          <a:p>
            <a:fld id="{A310B636-BF0D-4C27-B4B8-8CB34996087A}" type="datetimeFigureOut">
              <a:rPr lang="id-ID" smtClean="0"/>
              <a:pPr/>
              <a:t>16/11/2021</a:t>
            </a:fld>
            <a:endParaRPr lang="id-ID"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d-ID"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d-ID"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id-ID"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B7DC915C-692A-4AB2-9B12-372CFCA4DD79}" type="slidenum">
              <a:rPr lang="id-ID" smtClean="0"/>
              <a:pPr/>
              <a:t>‹#›</a:t>
            </a:fld>
            <a:endParaRPr lang="id-ID" dirty="0"/>
          </a:p>
        </p:txBody>
      </p:sp>
    </p:spTree>
    <p:extLst>
      <p:ext uri="{BB962C8B-B14F-4D97-AF65-F5344CB8AC3E}">
        <p14:creationId xmlns:p14="http://schemas.microsoft.com/office/powerpoint/2010/main" val="3818652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8F1A74-7598-4FF4-94DE-0FB71C92D666}" type="slidenum">
              <a:rPr lang="en-US" smtClean="0"/>
              <a:t>9</a:t>
            </a:fld>
            <a:endParaRPr lang="en-US"/>
          </a:p>
        </p:txBody>
      </p:sp>
    </p:spTree>
    <p:extLst>
      <p:ext uri="{BB962C8B-B14F-4D97-AF65-F5344CB8AC3E}">
        <p14:creationId xmlns:p14="http://schemas.microsoft.com/office/powerpoint/2010/main" val="2235357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DC915C-692A-4AB2-9B12-372CFCA4DD79}" type="slidenum">
              <a:rPr lang="id-ID" smtClean="0"/>
              <a:pPr/>
              <a:t>21</a:t>
            </a:fld>
            <a:endParaRPr lang="id-ID" dirty="0"/>
          </a:p>
        </p:txBody>
      </p:sp>
    </p:spTree>
    <p:extLst>
      <p:ext uri="{BB962C8B-B14F-4D97-AF65-F5344CB8AC3E}">
        <p14:creationId xmlns:p14="http://schemas.microsoft.com/office/powerpoint/2010/main" val="1895815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DC915C-692A-4AB2-9B12-372CFCA4DD79}" type="slidenum">
              <a:rPr lang="id-ID" smtClean="0"/>
              <a:pPr/>
              <a:t>23</a:t>
            </a:fld>
            <a:endParaRPr lang="id-ID" dirty="0"/>
          </a:p>
        </p:txBody>
      </p:sp>
    </p:spTree>
    <p:extLst>
      <p:ext uri="{BB962C8B-B14F-4D97-AF65-F5344CB8AC3E}">
        <p14:creationId xmlns:p14="http://schemas.microsoft.com/office/powerpoint/2010/main" val="1810898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DC915C-692A-4AB2-9B12-372CFCA4DD79}" type="slidenum">
              <a:rPr lang="id-ID" smtClean="0"/>
              <a:pPr/>
              <a:t>25</a:t>
            </a:fld>
            <a:endParaRPr lang="id-ID" dirty="0"/>
          </a:p>
        </p:txBody>
      </p:sp>
    </p:spTree>
    <p:extLst>
      <p:ext uri="{BB962C8B-B14F-4D97-AF65-F5344CB8AC3E}">
        <p14:creationId xmlns:p14="http://schemas.microsoft.com/office/powerpoint/2010/main" val="1810898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7DC915C-692A-4AB2-9B12-372CFCA4DD79}" type="slidenum">
              <a:rPr lang="id-ID" smtClean="0"/>
              <a:pPr/>
              <a:t>26</a:t>
            </a:fld>
            <a:endParaRPr lang="id-ID" dirty="0"/>
          </a:p>
        </p:txBody>
      </p:sp>
    </p:spTree>
    <p:extLst>
      <p:ext uri="{BB962C8B-B14F-4D97-AF65-F5344CB8AC3E}">
        <p14:creationId xmlns:p14="http://schemas.microsoft.com/office/powerpoint/2010/main" val="1041309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DC915C-692A-4AB2-9B12-372CFCA4DD79}" type="slidenum">
              <a:rPr lang="id-ID" smtClean="0"/>
              <a:pPr/>
              <a:t>27</a:t>
            </a:fld>
            <a:endParaRPr lang="id-ID" dirty="0"/>
          </a:p>
        </p:txBody>
      </p:sp>
    </p:spTree>
    <p:extLst>
      <p:ext uri="{BB962C8B-B14F-4D97-AF65-F5344CB8AC3E}">
        <p14:creationId xmlns:p14="http://schemas.microsoft.com/office/powerpoint/2010/main" val="1810898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DC915C-692A-4AB2-9B12-372CFCA4DD79}" type="slidenum">
              <a:rPr lang="id-ID" smtClean="0"/>
              <a:pPr/>
              <a:t>28</a:t>
            </a:fld>
            <a:endParaRPr lang="id-ID" dirty="0"/>
          </a:p>
        </p:txBody>
      </p:sp>
    </p:spTree>
    <p:extLst>
      <p:ext uri="{BB962C8B-B14F-4D97-AF65-F5344CB8AC3E}">
        <p14:creationId xmlns:p14="http://schemas.microsoft.com/office/powerpoint/2010/main" val="2230650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lvl1pPr>
              <a:defRPr>
                <a:latin typeface="Calibri" panose="020F0502020204030204" pitchFamily="34" charset="0"/>
              </a:defRPr>
            </a:lvl1pPr>
          </a:lstStyle>
          <a:p>
            <a:r>
              <a:rPr lang="en-US" smtClean="0"/>
              <a:t>Click to edit Master title style</a:t>
            </a:r>
            <a:endParaRPr lang="id-ID"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d-ID" dirty="0"/>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67B06F3F-0EB0-40C7-A0B0-D9F95977CCC0}" type="datetimeFigureOut">
              <a:rPr lang="id-ID" smtClean="0"/>
              <a:pPr/>
              <a:t>16/11/2021</a:t>
            </a:fld>
            <a:endParaRPr lang="id-ID"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id-ID"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87FF3BB8-C915-47ED-9B9E-A758672D3CB8}" type="slidenum">
              <a:rPr lang="id-ID" smtClean="0"/>
              <a:pPr/>
              <a:t>‹#›</a:t>
            </a:fld>
            <a:endParaRPr lang="id-ID"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smtClean="0"/>
              <a:t>Click to edit Master title style</a:t>
            </a:r>
            <a:endParaRPr lang="id-ID" dirty="0"/>
          </a:p>
        </p:txBody>
      </p:sp>
      <p:sp>
        <p:nvSpPr>
          <p:cNvPr id="3" name="Vertical Text Placeholder 2"/>
          <p:cNvSpPr>
            <a:spLocks noGrp="1"/>
          </p:cNvSpPr>
          <p:nvPr>
            <p:ph type="body" orient="vert" idx="1"/>
          </p:nvPr>
        </p:nvSpPr>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dirty="0"/>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67B06F3F-0EB0-40C7-A0B0-D9F95977CCC0}" type="datetimeFigureOut">
              <a:rPr lang="id-ID" smtClean="0"/>
              <a:pPr/>
              <a:t>16/11/2021</a:t>
            </a:fld>
            <a:endParaRPr lang="id-ID"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id-ID"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87FF3BB8-C915-47ED-9B9E-A758672D3CB8}" type="slidenum">
              <a:rPr lang="id-ID" smtClean="0"/>
              <a:pPr/>
              <a:t>‹#›</a:t>
            </a:fld>
            <a:endParaRPr lang="id-ID"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lvl1pPr>
              <a:defRPr>
                <a:latin typeface="Calibri" panose="020F0502020204030204" pitchFamily="34" charset="0"/>
              </a:defRPr>
            </a:lvl1pPr>
          </a:lstStyle>
          <a:p>
            <a:r>
              <a:rPr lang="en-US" smtClean="0"/>
              <a:t>Click to edit Master title style</a:t>
            </a:r>
            <a:endParaRPr lang="id-ID" dirty="0"/>
          </a:p>
        </p:txBody>
      </p:sp>
      <p:sp>
        <p:nvSpPr>
          <p:cNvPr id="3" name="Vertical Text Placeholder 2"/>
          <p:cNvSpPr>
            <a:spLocks noGrp="1"/>
          </p:cNvSpPr>
          <p:nvPr>
            <p:ph type="body" orient="vert" idx="1"/>
          </p:nvPr>
        </p:nvSpPr>
        <p:spPr>
          <a:xfrm>
            <a:off x="457200" y="205980"/>
            <a:ext cx="6019800" cy="4388644"/>
          </a:xfrm>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dirty="0"/>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67B06F3F-0EB0-40C7-A0B0-D9F95977CCC0}" type="datetimeFigureOut">
              <a:rPr lang="id-ID" smtClean="0"/>
              <a:pPr/>
              <a:t>16/11/2021</a:t>
            </a:fld>
            <a:endParaRPr lang="id-ID"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id-ID"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87FF3BB8-C915-47ED-9B9E-A758672D3CB8}" type="slidenum">
              <a:rPr lang="id-ID" smtClean="0"/>
              <a:pPr/>
              <a:t>‹#›</a:t>
            </a:fld>
            <a:endParaRPr lang="id-ID"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smtClean="0"/>
              <a:t>Click to edit Master title style</a:t>
            </a:r>
            <a:endParaRPr lang="id-ID"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dirty="0"/>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67B06F3F-0EB0-40C7-A0B0-D9F95977CCC0}" type="datetimeFigureOut">
              <a:rPr lang="id-ID" smtClean="0"/>
              <a:pPr/>
              <a:t>16/11/2021</a:t>
            </a:fld>
            <a:endParaRPr lang="id-ID"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id-ID"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87FF3BB8-C915-47ED-9B9E-A758672D3CB8}" type="slidenum">
              <a:rPr lang="id-ID" smtClean="0"/>
              <a:pPr/>
              <a:t>‹#›</a:t>
            </a:fld>
            <a:endParaRPr lang="id-ID"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4000" b="1" cap="all">
                <a:latin typeface="Calibri" panose="020F0502020204030204" pitchFamily="34" charset="0"/>
              </a:defRPr>
            </a:lvl1pPr>
          </a:lstStyle>
          <a:p>
            <a:r>
              <a:rPr lang="en-US" smtClean="0"/>
              <a:t>Click to edit Master title style</a:t>
            </a:r>
            <a:endParaRPr lang="id-ID"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latin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67B06F3F-0EB0-40C7-A0B0-D9F95977CCC0}" type="datetimeFigureOut">
              <a:rPr lang="id-ID" smtClean="0"/>
              <a:pPr/>
              <a:t>16/11/2021</a:t>
            </a:fld>
            <a:endParaRPr lang="id-ID"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id-ID"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87FF3BB8-C915-47ED-9B9E-A758672D3CB8}" type="slidenum">
              <a:rPr lang="id-ID" smtClean="0"/>
              <a:pPr/>
              <a:t>‹#›</a:t>
            </a:fld>
            <a:endParaRPr lang="id-ID"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smtClean="0"/>
              <a:t>Click to edit Master title style</a:t>
            </a:r>
            <a:endParaRPr lang="id-ID" dirty="0"/>
          </a:p>
        </p:txBody>
      </p:sp>
      <p:sp>
        <p:nvSpPr>
          <p:cNvPr id="3" name="Content Placeholder 2"/>
          <p:cNvSpPr>
            <a:spLocks noGrp="1"/>
          </p:cNvSpPr>
          <p:nvPr>
            <p:ph sz="half" idx="1"/>
          </p:nvPr>
        </p:nvSpPr>
        <p:spPr>
          <a:xfrm>
            <a:off x="457200" y="1200151"/>
            <a:ext cx="4038600" cy="3394472"/>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dirty="0"/>
          </a:p>
        </p:txBody>
      </p:sp>
      <p:sp>
        <p:nvSpPr>
          <p:cNvPr id="4" name="Content Placeholder 3"/>
          <p:cNvSpPr>
            <a:spLocks noGrp="1"/>
          </p:cNvSpPr>
          <p:nvPr>
            <p:ph sz="half" idx="2"/>
          </p:nvPr>
        </p:nvSpPr>
        <p:spPr>
          <a:xfrm>
            <a:off x="4648200" y="1200151"/>
            <a:ext cx="4038600" cy="3394472"/>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dirty="0"/>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67B06F3F-0EB0-40C7-A0B0-D9F95977CCC0}" type="datetimeFigureOut">
              <a:rPr lang="id-ID" smtClean="0"/>
              <a:pPr/>
              <a:t>16/11/2021</a:t>
            </a:fld>
            <a:endParaRPr lang="id-ID"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id-ID"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87FF3BB8-C915-47ED-9B9E-A758672D3CB8}" type="slidenum">
              <a:rPr lang="id-ID" smtClean="0"/>
              <a:pPr/>
              <a:t>‹#›</a:t>
            </a:fld>
            <a:endParaRPr lang="id-ID"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smtClean="0"/>
              <a:t>Click to edit Master title style</a:t>
            </a:r>
            <a:endParaRPr lang="id-ID"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dirty="0"/>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dirty="0"/>
          </a:p>
        </p:txBody>
      </p:sp>
      <p:sp>
        <p:nvSpPr>
          <p:cNvPr id="7" name="Date Placeholder 6"/>
          <p:cNvSpPr>
            <a:spLocks noGrp="1"/>
          </p:cNvSpPr>
          <p:nvPr>
            <p:ph type="dt" sz="half" idx="10"/>
          </p:nvPr>
        </p:nvSpPr>
        <p:spPr/>
        <p:txBody>
          <a:bodyPr/>
          <a:lstStyle>
            <a:lvl1pPr>
              <a:defRPr>
                <a:latin typeface="Calibri" panose="020F0502020204030204" pitchFamily="34" charset="0"/>
              </a:defRPr>
            </a:lvl1pPr>
          </a:lstStyle>
          <a:p>
            <a:fld id="{67B06F3F-0EB0-40C7-A0B0-D9F95977CCC0}" type="datetimeFigureOut">
              <a:rPr lang="id-ID" smtClean="0"/>
              <a:pPr/>
              <a:t>16/11/2021</a:t>
            </a:fld>
            <a:endParaRPr lang="id-ID" dirty="0"/>
          </a:p>
        </p:txBody>
      </p:sp>
      <p:sp>
        <p:nvSpPr>
          <p:cNvPr id="8" name="Footer Placeholder 7"/>
          <p:cNvSpPr>
            <a:spLocks noGrp="1"/>
          </p:cNvSpPr>
          <p:nvPr>
            <p:ph type="ftr" sz="quarter" idx="11"/>
          </p:nvPr>
        </p:nvSpPr>
        <p:spPr/>
        <p:txBody>
          <a:bodyPr/>
          <a:lstStyle>
            <a:lvl1pPr>
              <a:defRPr>
                <a:latin typeface="Calibri" panose="020F0502020204030204" pitchFamily="34" charset="0"/>
              </a:defRPr>
            </a:lvl1pPr>
          </a:lstStyle>
          <a:p>
            <a:endParaRPr lang="id-ID" dirty="0"/>
          </a:p>
        </p:txBody>
      </p:sp>
      <p:sp>
        <p:nvSpPr>
          <p:cNvPr id="9" name="Slide Number Placeholder 8"/>
          <p:cNvSpPr>
            <a:spLocks noGrp="1"/>
          </p:cNvSpPr>
          <p:nvPr>
            <p:ph type="sldNum" sz="quarter" idx="12"/>
          </p:nvPr>
        </p:nvSpPr>
        <p:spPr/>
        <p:txBody>
          <a:bodyPr/>
          <a:lstStyle>
            <a:lvl1pPr>
              <a:defRPr>
                <a:latin typeface="Calibri" panose="020F0502020204030204" pitchFamily="34" charset="0"/>
              </a:defRPr>
            </a:lvl1pPr>
          </a:lstStyle>
          <a:p>
            <a:fld id="{87FF3BB8-C915-47ED-9B9E-A758672D3CB8}" type="slidenum">
              <a:rPr lang="id-ID" smtClean="0"/>
              <a:pPr/>
              <a:t>‹#›</a:t>
            </a:fld>
            <a:endParaRPr lang="id-ID"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smtClean="0"/>
              <a:t>Click to edit Master title style</a:t>
            </a:r>
            <a:endParaRPr lang="id-ID" dirty="0"/>
          </a:p>
        </p:txBody>
      </p:sp>
      <p:sp>
        <p:nvSpPr>
          <p:cNvPr id="3" name="Date Placeholder 2"/>
          <p:cNvSpPr>
            <a:spLocks noGrp="1"/>
          </p:cNvSpPr>
          <p:nvPr>
            <p:ph type="dt" sz="half" idx="10"/>
          </p:nvPr>
        </p:nvSpPr>
        <p:spPr/>
        <p:txBody>
          <a:bodyPr/>
          <a:lstStyle>
            <a:lvl1pPr>
              <a:defRPr>
                <a:latin typeface="Calibri" panose="020F0502020204030204" pitchFamily="34" charset="0"/>
              </a:defRPr>
            </a:lvl1pPr>
          </a:lstStyle>
          <a:p>
            <a:fld id="{67B06F3F-0EB0-40C7-A0B0-D9F95977CCC0}" type="datetimeFigureOut">
              <a:rPr lang="id-ID" smtClean="0"/>
              <a:pPr/>
              <a:t>16/11/2021</a:t>
            </a:fld>
            <a:endParaRPr lang="id-ID" dirty="0"/>
          </a:p>
        </p:txBody>
      </p:sp>
      <p:sp>
        <p:nvSpPr>
          <p:cNvPr id="4" name="Footer Placeholder 3"/>
          <p:cNvSpPr>
            <a:spLocks noGrp="1"/>
          </p:cNvSpPr>
          <p:nvPr>
            <p:ph type="ftr" sz="quarter" idx="11"/>
          </p:nvPr>
        </p:nvSpPr>
        <p:spPr/>
        <p:txBody>
          <a:bodyPr/>
          <a:lstStyle>
            <a:lvl1pPr>
              <a:defRPr>
                <a:latin typeface="Calibri" panose="020F0502020204030204" pitchFamily="34" charset="0"/>
              </a:defRPr>
            </a:lvl1pPr>
          </a:lstStyle>
          <a:p>
            <a:endParaRPr lang="id-ID" dirty="0"/>
          </a:p>
        </p:txBody>
      </p:sp>
      <p:sp>
        <p:nvSpPr>
          <p:cNvPr id="5" name="Slide Number Placeholder 4"/>
          <p:cNvSpPr>
            <a:spLocks noGrp="1"/>
          </p:cNvSpPr>
          <p:nvPr>
            <p:ph type="sldNum" sz="quarter" idx="12"/>
          </p:nvPr>
        </p:nvSpPr>
        <p:spPr/>
        <p:txBody>
          <a:bodyPr/>
          <a:lstStyle>
            <a:lvl1pPr>
              <a:defRPr>
                <a:latin typeface="Calibri" panose="020F0502020204030204" pitchFamily="34" charset="0"/>
              </a:defRPr>
            </a:lvl1pPr>
          </a:lstStyle>
          <a:p>
            <a:fld id="{87FF3BB8-C915-47ED-9B9E-A758672D3CB8}" type="slidenum">
              <a:rPr lang="id-ID" smtClean="0"/>
              <a:pPr/>
              <a:t>‹#›</a:t>
            </a:fld>
            <a:endParaRPr lang="id-ID"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alibri" panose="020F0502020204030204" pitchFamily="34" charset="0"/>
              </a:defRPr>
            </a:lvl1pPr>
          </a:lstStyle>
          <a:p>
            <a:fld id="{67B06F3F-0EB0-40C7-A0B0-D9F95977CCC0}" type="datetimeFigureOut">
              <a:rPr lang="id-ID" smtClean="0"/>
              <a:pPr/>
              <a:t>16/11/2021</a:t>
            </a:fld>
            <a:endParaRPr lang="id-ID" dirty="0"/>
          </a:p>
        </p:txBody>
      </p:sp>
      <p:sp>
        <p:nvSpPr>
          <p:cNvPr id="3" name="Footer Placeholder 2"/>
          <p:cNvSpPr>
            <a:spLocks noGrp="1"/>
          </p:cNvSpPr>
          <p:nvPr>
            <p:ph type="ftr" sz="quarter" idx="11"/>
          </p:nvPr>
        </p:nvSpPr>
        <p:spPr/>
        <p:txBody>
          <a:bodyPr/>
          <a:lstStyle>
            <a:lvl1pPr>
              <a:defRPr>
                <a:latin typeface="Calibri" panose="020F0502020204030204" pitchFamily="34" charset="0"/>
              </a:defRPr>
            </a:lvl1pPr>
          </a:lstStyle>
          <a:p>
            <a:endParaRPr lang="id-ID" dirty="0"/>
          </a:p>
        </p:txBody>
      </p:sp>
      <p:sp>
        <p:nvSpPr>
          <p:cNvPr id="4" name="Slide Number Placeholder 3"/>
          <p:cNvSpPr>
            <a:spLocks noGrp="1"/>
          </p:cNvSpPr>
          <p:nvPr>
            <p:ph type="sldNum" sz="quarter" idx="12"/>
          </p:nvPr>
        </p:nvSpPr>
        <p:spPr/>
        <p:txBody>
          <a:bodyPr/>
          <a:lstStyle>
            <a:lvl1pPr>
              <a:defRPr>
                <a:latin typeface="Calibri" panose="020F0502020204030204" pitchFamily="34" charset="0"/>
              </a:defRPr>
            </a:lvl1pPr>
          </a:lstStyle>
          <a:p>
            <a:fld id="{87FF3BB8-C915-47ED-9B9E-A758672D3CB8}" type="slidenum">
              <a:rPr lang="id-ID" smtClean="0"/>
              <a:pPr/>
              <a:t>‹#›</a:t>
            </a:fld>
            <a:endParaRPr lang="id-ID"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atin typeface="Calibri" panose="020F0502020204030204" pitchFamily="34" charset="0"/>
              </a:defRPr>
            </a:lvl1pPr>
          </a:lstStyle>
          <a:p>
            <a:r>
              <a:rPr lang="en-US" smtClean="0"/>
              <a:t>Click to edit Master title style</a:t>
            </a:r>
            <a:endParaRPr lang="id-ID" dirty="0"/>
          </a:p>
        </p:txBody>
      </p:sp>
      <p:sp>
        <p:nvSpPr>
          <p:cNvPr id="3" name="Content Placeholder 2"/>
          <p:cNvSpPr>
            <a:spLocks noGrp="1"/>
          </p:cNvSpPr>
          <p:nvPr>
            <p:ph idx="1"/>
          </p:nvPr>
        </p:nvSpPr>
        <p:spPr>
          <a:xfrm>
            <a:off x="3575050" y="204789"/>
            <a:ext cx="5111750" cy="4389835"/>
          </a:xfrm>
        </p:spPr>
        <p:txBody>
          <a:bodyPr/>
          <a:lstStyle>
            <a:lvl1pPr>
              <a:defRPr sz="3200">
                <a:latin typeface="Calibri" panose="020F0502020204030204" pitchFamily="34" charset="0"/>
              </a:defRPr>
            </a:lvl1pPr>
            <a:lvl2pPr>
              <a:defRPr sz="2800">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dirty="0"/>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67B06F3F-0EB0-40C7-A0B0-D9F95977CCC0}" type="datetimeFigureOut">
              <a:rPr lang="id-ID" smtClean="0"/>
              <a:pPr/>
              <a:t>16/11/2021</a:t>
            </a:fld>
            <a:endParaRPr lang="id-ID"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id-ID"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87FF3BB8-C915-47ED-9B9E-A758672D3CB8}" type="slidenum">
              <a:rPr lang="id-ID" smtClean="0"/>
              <a:pPr/>
              <a:t>‹#›</a:t>
            </a:fld>
            <a:endParaRPr lang="id-ID"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5"/>
          </a:xfrm>
        </p:spPr>
        <p:txBody>
          <a:bodyPr anchor="b"/>
          <a:lstStyle>
            <a:lvl1pPr algn="l">
              <a:defRPr sz="2000" b="1">
                <a:latin typeface="Calibri" panose="020F0502020204030204" pitchFamily="34" charset="0"/>
              </a:defRPr>
            </a:lvl1pPr>
          </a:lstStyle>
          <a:p>
            <a:r>
              <a:rPr lang="en-US" smtClean="0"/>
              <a:t>Click to edit Master title style</a:t>
            </a:r>
            <a:endParaRPr lang="id-ID"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id-ID" dirty="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67B06F3F-0EB0-40C7-A0B0-D9F95977CCC0}" type="datetimeFigureOut">
              <a:rPr lang="id-ID" smtClean="0"/>
              <a:pPr/>
              <a:t>16/11/2021</a:t>
            </a:fld>
            <a:endParaRPr lang="id-ID"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id-ID"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87FF3BB8-C915-47ED-9B9E-A758672D3CB8}" type="slidenum">
              <a:rPr lang="id-ID" smtClean="0"/>
              <a:pPr/>
              <a:t>‹#›</a:t>
            </a:fld>
            <a:endParaRPr lang="id-ID"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id-ID"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67B06F3F-0EB0-40C7-A0B0-D9F95977CCC0}" type="datetimeFigureOut">
              <a:rPr lang="id-ID" smtClean="0"/>
              <a:pPr/>
              <a:t>16/11/2021</a:t>
            </a:fld>
            <a:endParaRPr lang="id-ID"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endParaRPr lang="id-ID"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87FF3BB8-C915-47ED-9B9E-A758672D3CB8}" type="slidenum">
              <a:rPr lang="id-ID" smtClean="0"/>
              <a:pPr/>
              <a:t>‹#›</a:t>
            </a:fld>
            <a:endParaRPr lang="id-ID"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Calibri" panose="020F050202020403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hyperlink" Target="https://www.zoo.org/pollinator" TargetMode="External"/><Relationship Id="rId3" Type="http://schemas.openxmlformats.org/officeDocument/2006/relationships/hyperlink" Target="https://www.xerces.org/" TargetMode="External"/><Relationship Id="rId7" Type="http://schemas.openxmlformats.org/officeDocument/2006/relationships/hyperlink" Target="https://wadistricts.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wnps.org/" TargetMode="External"/><Relationship Id="rId11" Type="http://schemas.openxmlformats.org/officeDocument/2006/relationships/image" Target="../media/image2.png"/><Relationship Id="rId5" Type="http://schemas.openxmlformats.org/officeDocument/2006/relationships/hyperlink" Target="https://www.pollinator.org/" TargetMode="External"/><Relationship Id="rId10" Type="http://schemas.openxmlformats.org/officeDocument/2006/relationships/hyperlink" Target="https://www.wanativebeesociety.org/" TargetMode="External"/><Relationship Id="rId4" Type="http://schemas.openxmlformats.org/officeDocument/2006/relationships/hyperlink" Target="https://www.audubon.org/" TargetMode="External"/><Relationship Id="rId9" Type="http://schemas.openxmlformats.org/officeDocument/2006/relationships/hyperlink" Target="https://wabutterflyassoc.org/"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rgbClr val="1F4C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200400" y="4020312"/>
            <a:ext cx="5458969" cy="685800"/>
          </a:xfrm>
          <a:noFill/>
        </p:spPr>
        <p:txBody>
          <a:bodyPr anchor="t" anchorCtr="0">
            <a:noAutofit/>
          </a:bodyPr>
          <a:lstStyle/>
          <a:p>
            <a:pPr algn="l">
              <a:spcBef>
                <a:spcPts val="1200"/>
              </a:spcBef>
              <a:tabLst>
                <a:tab pos="112713" algn="l"/>
              </a:tabLst>
            </a:pPr>
            <a:r>
              <a:rPr lang="en-US" sz="2000" b="1" kern="100" dirty="0" smtClean="0">
                <a:solidFill>
                  <a:schemeClr val="bg1"/>
                </a:solidFill>
              </a:rPr>
              <a:t>Dr. Katie Buckley, </a:t>
            </a:r>
            <a:r>
              <a:rPr lang="en-US" sz="2000" kern="100" dirty="0" smtClean="0">
                <a:solidFill>
                  <a:schemeClr val="bg1"/>
                </a:solidFill>
              </a:rPr>
              <a:t>Pollinator Health Coordinator</a:t>
            </a:r>
            <a:r>
              <a:rPr lang="en-US" sz="2000" kern="100" dirty="0" smtClean="0">
                <a:solidFill>
                  <a:schemeClr val="bg1"/>
                </a:solidFill>
              </a:rPr>
              <a:t/>
            </a:r>
            <a:br>
              <a:rPr lang="en-US" sz="2000" kern="100" dirty="0" smtClean="0">
                <a:solidFill>
                  <a:schemeClr val="bg1"/>
                </a:solidFill>
              </a:rPr>
            </a:br>
            <a:r>
              <a:rPr lang="en-US" sz="1800" i="1" kern="100" dirty="0" smtClean="0">
                <a:solidFill>
                  <a:schemeClr val="bg1"/>
                </a:solidFill>
              </a:rPr>
              <a:t>Pollinator Program</a:t>
            </a:r>
            <a:endParaRPr lang="id-ID" sz="2000" kern="100" dirty="0">
              <a:solidFill>
                <a:schemeClr val="bg1"/>
              </a:solidFill>
            </a:endParaRPr>
          </a:p>
        </p:txBody>
      </p:sp>
      <p:sp>
        <p:nvSpPr>
          <p:cNvPr id="10" name="Title 1"/>
          <p:cNvSpPr txBox="1">
            <a:spLocks/>
          </p:cNvSpPr>
          <p:nvPr/>
        </p:nvSpPr>
        <p:spPr>
          <a:xfrm>
            <a:off x="1143000" y="1166091"/>
            <a:ext cx="6705600" cy="1905000"/>
          </a:xfrm>
          <a:prstGeom prst="rect">
            <a:avLst/>
          </a:prstGeom>
          <a:noFill/>
          <a:effectLst/>
        </p:spPr>
        <p:txBody>
          <a:bodyPr vert="horz" lIns="91440" tIns="45720" rIns="91440" bIns="45720" rtlCol="0" anchor="ctr">
            <a:noAutofit/>
          </a:bodyPr>
          <a:lstStyle/>
          <a:p>
            <a:pPr marR="0" lvl="0" indent="0" defTabSz="914400" rtl="0" eaLnBrk="1" fontAlgn="auto" latinLnBrk="0" hangingPunct="1">
              <a:spcBef>
                <a:spcPct val="0"/>
              </a:spcBef>
              <a:buClrTx/>
              <a:buSzTx/>
              <a:buFontTx/>
              <a:buNone/>
              <a:tabLst/>
              <a:defRPr/>
            </a:pPr>
            <a:r>
              <a:rPr lang="en-US" sz="3600" b="1" kern="100" noProof="0" dirty="0" smtClean="0">
                <a:solidFill>
                  <a:schemeClr val="bg1"/>
                </a:solidFill>
                <a:latin typeface="Cambria" panose="02040503050406030204" pitchFamily="18" charset="0"/>
                <a:ea typeface="+mj-ea"/>
                <a:cs typeface="Microsoft Sans Serif" panose="020B0604020202020204" pitchFamily="34" charset="0"/>
              </a:rPr>
              <a:t>The State of Pollinators</a:t>
            </a:r>
            <a:endParaRPr lang="en-US" sz="3200" i="1" kern="100" dirty="0">
              <a:solidFill>
                <a:schemeClr val="bg1"/>
              </a:solidFill>
              <a:latin typeface="Sylfaen" panose="010A0502050306030303" pitchFamily="18" charset="0"/>
              <a:cs typeface="Arial" pitchFamily="34" charset="0"/>
            </a:endParaRPr>
          </a:p>
        </p:txBody>
      </p:sp>
      <p:sp>
        <p:nvSpPr>
          <p:cNvPr id="28" name="L-Shape 27"/>
          <p:cNvSpPr/>
          <p:nvPr/>
        </p:nvSpPr>
        <p:spPr>
          <a:xfrm flipV="1">
            <a:off x="762000" y="819150"/>
            <a:ext cx="381000" cy="381000"/>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29" name="L-Shape 28"/>
          <p:cNvSpPr/>
          <p:nvPr/>
        </p:nvSpPr>
        <p:spPr>
          <a:xfrm rot="16200000" flipV="1">
            <a:off x="762000" y="2876550"/>
            <a:ext cx="381000" cy="381000"/>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9" name="Block Arc 18"/>
          <p:cNvSpPr/>
          <p:nvPr/>
        </p:nvSpPr>
        <p:spPr>
          <a:xfrm>
            <a:off x="-3429000" y="4419600"/>
            <a:ext cx="1447800" cy="1447800"/>
          </a:xfrm>
          <a:prstGeom prst="blockArc">
            <a:avLst>
              <a:gd name="adj1" fmla="val 10800000"/>
              <a:gd name="adj2" fmla="val 21557588"/>
              <a:gd name="adj3" fmla="val 9471"/>
            </a:avLst>
          </a:prstGeom>
          <a:solidFill>
            <a:srgbClr val="7CA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Calibri" panose="020F0502020204030204" pitchFamily="34" charset="0"/>
            </a:endParaRPr>
          </a:p>
        </p:txBody>
      </p:sp>
      <p:cxnSp>
        <p:nvCxnSpPr>
          <p:cNvPr id="8" name="Straight Connector 7"/>
          <p:cNvCxnSpPr/>
          <p:nvPr/>
        </p:nvCxnSpPr>
        <p:spPr>
          <a:xfrm>
            <a:off x="1219200" y="2343150"/>
            <a:ext cx="4953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392959"/>
            <a:ext cx="2487168" cy="614883"/>
          </a:xfrm>
          <a:prstGeom prst="rect">
            <a:avLst/>
          </a:prstGeom>
        </p:spPr>
      </p:pic>
    </p:spTree>
    <p:extLst>
      <p:ext uri="{BB962C8B-B14F-4D97-AF65-F5344CB8AC3E}">
        <p14:creationId xmlns:p14="http://schemas.microsoft.com/office/powerpoint/2010/main" val="20768908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28600" y="666750"/>
            <a:ext cx="8664388"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5" name="TextBox 14"/>
          <p:cNvSpPr txBox="1"/>
          <p:nvPr/>
        </p:nvSpPr>
        <p:spPr>
          <a:xfrm>
            <a:off x="228600" y="92057"/>
            <a:ext cx="8842011" cy="523220"/>
          </a:xfrm>
          <a:prstGeom prst="rect">
            <a:avLst/>
          </a:prstGeom>
          <a:noFill/>
        </p:spPr>
        <p:txBody>
          <a:bodyPr wrap="square" rtlCol="0">
            <a:spAutoFit/>
          </a:bodyPr>
          <a:lstStyle/>
          <a:p>
            <a:r>
              <a:rPr lang="en-US" sz="2800" b="1" kern="100" dirty="0" smtClean="0">
                <a:solidFill>
                  <a:srgbClr val="1F4C63"/>
                </a:solidFill>
                <a:latin typeface="Cambria" panose="02040503050406030204" pitchFamily="18" charset="0"/>
                <a:cs typeface="Microsoft Sans Serif" panose="020B0604020202020204" pitchFamily="34" charset="0"/>
              </a:rPr>
              <a:t>Once upon a time…</a:t>
            </a:r>
            <a:endParaRPr lang="en-US" sz="2800" b="1" kern="100" dirty="0">
              <a:solidFill>
                <a:srgbClr val="1F4C63"/>
              </a:solidFill>
              <a:latin typeface="Cambria" panose="02040503050406030204" pitchFamily="18" charset="0"/>
              <a:ea typeface="+mj-ea"/>
              <a:cs typeface="Microsoft Sans Serif" panose="020B0604020202020204" pitchFamily="34" charset="0"/>
            </a:endParaRPr>
          </a:p>
        </p:txBody>
      </p:sp>
      <p:sp>
        <p:nvSpPr>
          <p:cNvPr id="14" name="Title 1"/>
          <p:cNvSpPr txBox="1">
            <a:spLocks/>
          </p:cNvSpPr>
          <p:nvPr/>
        </p:nvSpPr>
        <p:spPr>
          <a:xfrm>
            <a:off x="2765165" y="859052"/>
            <a:ext cx="5809568" cy="3832740"/>
          </a:xfrm>
          <a:prstGeom prst="rect">
            <a:avLst/>
          </a:prstGeom>
        </p:spPr>
        <p:txBody>
          <a:bodyPr vert="horz" lIns="91440" tIns="45720" rIns="91440" bIns="45720" rtlCol="0" anchor="t" anchorCtr="0">
            <a:noAutofit/>
          </a:bodyPr>
          <a:lstStyle/>
          <a:p>
            <a:pPr marL="228600" indent="-228600">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rPr>
              <a:t>Honey bee colonies peaked in the US in </a:t>
            </a:r>
            <a:r>
              <a:rPr lang="en-US" sz="2000" dirty="0" smtClean="0">
                <a:solidFill>
                  <a:schemeClr val="tx1">
                    <a:lumMod val="75000"/>
                    <a:lumOff val="25000"/>
                  </a:schemeClr>
                </a:solidFill>
                <a:latin typeface="Calibri" panose="020F0502020204030204" pitchFamily="34" charset="0"/>
              </a:rPr>
              <a:t>1950</a:t>
            </a:r>
          </a:p>
          <a:p>
            <a:pPr marL="228600" indent="-228600">
              <a:lnSpc>
                <a:spcPct val="95000"/>
              </a:lnSpc>
              <a:spcBef>
                <a:spcPct val="0"/>
              </a:spcBef>
              <a:buClr>
                <a:srgbClr val="D45F37"/>
              </a:buClr>
              <a:buFont typeface="Arial" panose="020B0604020202020204" pitchFamily="34" charset="0"/>
              <a:buChar char="•"/>
              <a:defRPr/>
            </a:pPr>
            <a:endParaRPr lang="en-US" sz="2000" dirty="0">
              <a:solidFill>
                <a:schemeClr val="tx1">
                  <a:lumMod val="75000"/>
                  <a:lumOff val="25000"/>
                </a:schemeClr>
              </a:solidFill>
              <a:latin typeface="Calibri" panose="020F0502020204030204" pitchFamily="34" charset="0"/>
            </a:endParaRPr>
          </a:p>
          <a:p>
            <a:pPr marL="228600" indent="-228600">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rPr>
              <a:t>Gradual decline since then, until Varroa mites (sharp decline in 1980s</a:t>
            </a:r>
            <a:r>
              <a:rPr lang="en-US" sz="2000" dirty="0" smtClean="0">
                <a:solidFill>
                  <a:schemeClr val="tx1">
                    <a:lumMod val="75000"/>
                    <a:lumOff val="25000"/>
                  </a:schemeClr>
                </a:solidFill>
                <a:latin typeface="Calibri" panose="020F0502020204030204" pitchFamily="34" charset="0"/>
              </a:rPr>
              <a:t>)</a:t>
            </a:r>
          </a:p>
          <a:p>
            <a:pPr marL="228600" indent="-228600">
              <a:lnSpc>
                <a:spcPct val="95000"/>
              </a:lnSpc>
              <a:spcBef>
                <a:spcPct val="0"/>
              </a:spcBef>
              <a:buClr>
                <a:srgbClr val="D45F37"/>
              </a:buClr>
              <a:buFont typeface="Arial" panose="020B0604020202020204" pitchFamily="34" charset="0"/>
              <a:buChar char="•"/>
              <a:defRPr/>
            </a:pPr>
            <a:endParaRPr lang="en-US" sz="2000" dirty="0">
              <a:solidFill>
                <a:schemeClr val="tx1">
                  <a:lumMod val="75000"/>
                  <a:lumOff val="25000"/>
                </a:schemeClr>
              </a:solidFill>
              <a:latin typeface="Calibri" panose="020F0502020204030204" pitchFamily="34" charset="0"/>
            </a:endParaRPr>
          </a:p>
          <a:p>
            <a:pPr marL="228600" indent="-228600">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rPr>
              <a:t>In 2006 Colony Collapse Disorder was </a:t>
            </a:r>
            <a:r>
              <a:rPr lang="en-US" sz="2000" dirty="0" smtClean="0">
                <a:solidFill>
                  <a:schemeClr val="tx1">
                    <a:lumMod val="75000"/>
                    <a:lumOff val="25000"/>
                  </a:schemeClr>
                </a:solidFill>
                <a:latin typeface="Calibri" panose="020F0502020204030204" pitchFamily="34" charset="0"/>
              </a:rPr>
              <a:t>recognized</a:t>
            </a:r>
          </a:p>
          <a:p>
            <a:pPr marL="228600" indent="-228600">
              <a:lnSpc>
                <a:spcPct val="95000"/>
              </a:lnSpc>
              <a:spcBef>
                <a:spcPct val="0"/>
              </a:spcBef>
              <a:buClr>
                <a:srgbClr val="D45F37"/>
              </a:buClr>
              <a:buFont typeface="Arial" panose="020B0604020202020204" pitchFamily="34" charset="0"/>
              <a:buChar char="•"/>
              <a:defRPr/>
            </a:pPr>
            <a:endParaRPr lang="en-US" sz="2000" dirty="0">
              <a:solidFill>
                <a:schemeClr val="tx1">
                  <a:lumMod val="75000"/>
                  <a:lumOff val="25000"/>
                </a:schemeClr>
              </a:solidFill>
              <a:latin typeface="Calibri" panose="020F0502020204030204" pitchFamily="34" charset="0"/>
            </a:endParaRPr>
          </a:p>
          <a:p>
            <a:pPr marL="228600" indent="-228600">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rPr>
              <a:t>In 2015 Obama called for a Pollinator Health Task Force, which released a report calling for (among other things) states to put together managed pollinator protection plans (MP3s) in </a:t>
            </a:r>
            <a:r>
              <a:rPr lang="en-US" sz="2000" dirty="0" smtClean="0">
                <a:solidFill>
                  <a:schemeClr val="tx1">
                    <a:lumMod val="75000"/>
                    <a:lumOff val="25000"/>
                  </a:schemeClr>
                </a:solidFill>
                <a:latin typeface="Calibri" panose="020F0502020204030204" pitchFamily="34" charset="0"/>
              </a:rPr>
              <a:t>2016</a:t>
            </a:r>
          </a:p>
          <a:p>
            <a:pPr marL="228600" indent="-228600">
              <a:lnSpc>
                <a:spcPct val="95000"/>
              </a:lnSpc>
              <a:spcBef>
                <a:spcPct val="0"/>
              </a:spcBef>
              <a:buClr>
                <a:srgbClr val="D45F37"/>
              </a:buClr>
              <a:buFont typeface="Arial" panose="020B0604020202020204" pitchFamily="34" charset="0"/>
              <a:buChar char="•"/>
              <a:defRPr/>
            </a:pPr>
            <a:endParaRPr lang="en-US" sz="2000" dirty="0">
              <a:solidFill>
                <a:schemeClr val="tx1">
                  <a:lumMod val="75000"/>
                  <a:lumOff val="25000"/>
                </a:schemeClr>
              </a:solidFill>
              <a:latin typeface="Calibri" panose="020F0502020204030204" pitchFamily="34" charset="0"/>
            </a:endParaRPr>
          </a:p>
          <a:p>
            <a:pPr marL="228600" indent="-228600">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rPr>
              <a:t>Washington published theirs in 2018</a:t>
            </a:r>
          </a:p>
          <a:p>
            <a:pPr marR="0" lvl="0" indent="230188" algn="l" defTabSz="914400" rtl="0" eaLnBrk="1" fontAlgn="auto" latinLnBrk="0" hangingPunct="1">
              <a:spcBef>
                <a:spcPct val="0"/>
              </a:spcBef>
              <a:spcAft>
                <a:spcPts val="0"/>
              </a:spcAft>
              <a:buClr>
                <a:srgbClr val="D45F37"/>
              </a:buClr>
              <a:buSzTx/>
              <a:tabLst>
                <a:tab pos="230188" algn="l"/>
              </a:tabLst>
              <a:defRPr/>
            </a:pPr>
            <a:endParaRPr lang="en-US" sz="2400" noProof="0" dirty="0" smtClean="0">
              <a:solidFill>
                <a:schemeClr val="tx1">
                  <a:lumMod val="75000"/>
                  <a:lumOff val="25000"/>
                </a:schemeClr>
              </a:solidFill>
              <a:latin typeface="Calibri" panose="020F0502020204030204" pitchFamily="34" charset="0"/>
              <a:ea typeface="+mj-ea"/>
              <a:cs typeface="+mj-cs"/>
            </a:endParaRPr>
          </a:p>
          <a:p>
            <a:pPr marR="0" lvl="0" indent="230188" algn="l" defTabSz="914400" rtl="0" eaLnBrk="1" fontAlgn="auto" latinLnBrk="0" hangingPunct="1">
              <a:spcBef>
                <a:spcPct val="0"/>
              </a:spcBef>
              <a:spcAft>
                <a:spcPts val="0"/>
              </a:spcAft>
              <a:buClr>
                <a:srgbClr val="D45F37"/>
              </a:buClr>
              <a:buSzTx/>
              <a:tabLst>
                <a:tab pos="230188" algn="l"/>
              </a:tabLst>
              <a:defRPr/>
            </a:pPr>
            <a:endParaRPr kumimoji="0" lang="en-US" sz="2400" i="0" u="none" strike="noStrike" kern="1200" cap="none" spc="0" normalizeH="0" dirty="0" smtClean="0">
              <a:ln>
                <a:noFill/>
              </a:ln>
              <a:solidFill>
                <a:schemeClr val="tx1">
                  <a:lumMod val="75000"/>
                  <a:lumOff val="25000"/>
                </a:schemeClr>
              </a:solidFill>
              <a:effectLst/>
              <a:uLnTx/>
              <a:uFillTx/>
              <a:latin typeface="Calibri" panose="020F0502020204030204" pitchFamily="34" charset="0"/>
              <a:ea typeface="+mj-ea"/>
              <a:cs typeface="+mj-cs"/>
            </a:endParaRPr>
          </a:p>
        </p:txBody>
      </p:sp>
      <p:sp>
        <p:nvSpPr>
          <p:cNvPr id="9" name="L-Shape 8"/>
          <p:cNvSpPr/>
          <p:nvPr/>
        </p:nvSpPr>
        <p:spPr>
          <a:xfrm rot="10800000" flipV="1">
            <a:off x="8700686" y="4741648"/>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0" name="L-Shape 9"/>
          <p:cNvSpPr/>
          <p:nvPr/>
        </p:nvSpPr>
        <p:spPr>
          <a:xfrm rot="5400000" flipV="1">
            <a:off x="8705168" y="666750"/>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2" name="Rectangle 11"/>
          <p:cNvSpPr/>
          <p:nvPr/>
        </p:nvSpPr>
        <p:spPr>
          <a:xfrm>
            <a:off x="224118" y="666750"/>
            <a:ext cx="2138082" cy="4267200"/>
          </a:xfrm>
          <a:prstGeom prst="rect">
            <a:avLst/>
          </a:prstGeom>
          <a:solidFill>
            <a:srgbClr val="D0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Image(s)</a:t>
            </a:r>
            <a:endParaRPr lang="en-US" dirty="0"/>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48600" y="133903"/>
            <a:ext cx="1048870" cy="439527"/>
          </a:xfrm>
          <a:prstGeom prst="rect">
            <a:avLst/>
          </a:prstGeom>
        </p:spPr>
      </p:pic>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7327" y="664358"/>
            <a:ext cx="2261453" cy="4269592"/>
          </a:xfrm>
          <a:prstGeom prst="rect">
            <a:avLst/>
          </a:prstGeom>
        </p:spPr>
      </p:pic>
    </p:spTree>
    <p:extLst>
      <p:ext uri="{BB962C8B-B14F-4D97-AF65-F5344CB8AC3E}">
        <p14:creationId xmlns:p14="http://schemas.microsoft.com/office/powerpoint/2010/main" val="12884549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28601" y="666750"/>
            <a:ext cx="8686799"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5" name="TextBox 14"/>
          <p:cNvSpPr txBox="1"/>
          <p:nvPr/>
        </p:nvSpPr>
        <p:spPr>
          <a:xfrm>
            <a:off x="228601" y="92057"/>
            <a:ext cx="8842011" cy="523220"/>
          </a:xfrm>
          <a:prstGeom prst="rect">
            <a:avLst/>
          </a:prstGeom>
          <a:noFill/>
        </p:spPr>
        <p:txBody>
          <a:bodyPr wrap="square" rtlCol="0">
            <a:spAutoFit/>
          </a:bodyPr>
          <a:lstStyle/>
          <a:p>
            <a:r>
              <a:rPr lang="en-US" sz="2800" b="1" kern="100" dirty="0">
                <a:solidFill>
                  <a:srgbClr val="1F4C63"/>
                </a:solidFill>
                <a:latin typeface="Cambria" panose="02040503050406030204" pitchFamily="18" charset="0"/>
                <a:cs typeface="Microsoft Sans Serif" panose="020B0604020202020204" pitchFamily="34" charset="0"/>
              </a:rPr>
              <a:t>Washington State’s MP3</a:t>
            </a:r>
            <a:endParaRPr lang="en-US" sz="2800" b="1" kern="100" dirty="0">
              <a:solidFill>
                <a:srgbClr val="1F4C63"/>
              </a:solidFill>
              <a:latin typeface="Cambria" panose="02040503050406030204" pitchFamily="18" charset="0"/>
              <a:ea typeface="+mj-ea"/>
              <a:cs typeface="Microsoft Sans Serif" panose="020B0604020202020204" pitchFamily="34" charset="0"/>
            </a:endParaRPr>
          </a:p>
        </p:txBody>
      </p:sp>
      <p:sp>
        <p:nvSpPr>
          <p:cNvPr id="14" name="Title 1"/>
          <p:cNvSpPr txBox="1">
            <a:spLocks/>
          </p:cNvSpPr>
          <p:nvPr/>
        </p:nvSpPr>
        <p:spPr>
          <a:xfrm>
            <a:off x="609600" y="971550"/>
            <a:ext cx="4094850" cy="3832740"/>
          </a:xfrm>
          <a:prstGeom prst="rect">
            <a:avLst/>
          </a:prstGeom>
        </p:spPr>
        <p:txBody>
          <a:bodyPr vert="horz" lIns="91440" tIns="45720" rIns="91440" bIns="45720" rtlCol="0" anchor="t" anchorCtr="0">
            <a:noAutofit/>
          </a:bodyPr>
          <a:lstStyle/>
          <a:p>
            <a:pPr marL="228594" indent="-228594">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ea typeface="+mj-ea"/>
                <a:cs typeface="+mj-cs"/>
              </a:rPr>
              <a:t>Managed Pollinator Protection Plans were part of a federal Pollinator Task Force recommendation that the EPA administers</a:t>
            </a:r>
          </a:p>
          <a:p>
            <a:pPr marL="228594" indent="-228594">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ea typeface="+mj-ea"/>
                <a:cs typeface="+mj-cs"/>
              </a:rPr>
              <a:t>11 pages long</a:t>
            </a:r>
            <a:endParaRPr lang="en-US" dirty="0">
              <a:solidFill>
                <a:schemeClr val="tx1">
                  <a:lumMod val="75000"/>
                  <a:lumOff val="25000"/>
                </a:schemeClr>
              </a:solidFill>
              <a:latin typeface="Calibri" panose="020F0502020204030204" pitchFamily="34" charset="0"/>
              <a:ea typeface="+mj-ea"/>
              <a:cs typeface="+mj-cs"/>
            </a:endParaRPr>
          </a:p>
          <a:p>
            <a:pPr marL="228594" indent="-228594">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rPr>
              <a:t>Lays out current challenges pollinators face and programs that currently help, plus suggestions for further work</a:t>
            </a:r>
          </a:p>
          <a:p>
            <a:pPr marL="228594" indent="-228594">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rPr>
              <a:t>Also lays out Best Management Practices for growers, beekeepers, and pesticide applicators</a:t>
            </a:r>
          </a:p>
          <a:p>
            <a:pPr indent="230183" defTabSz="914378">
              <a:spcBef>
                <a:spcPct val="0"/>
              </a:spcBef>
              <a:buClr>
                <a:srgbClr val="D45F37"/>
              </a:buClr>
              <a:tabLst>
                <a:tab pos="230183" algn="l"/>
              </a:tabLst>
              <a:defRPr/>
            </a:pPr>
            <a:endParaRPr lang="en-US" sz="2400" dirty="0">
              <a:solidFill>
                <a:schemeClr val="tx1">
                  <a:lumMod val="75000"/>
                  <a:lumOff val="25000"/>
                </a:schemeClr>
              </a:solidFill>
              <a:latin typeface="Calibri" panose="020F0502020204030204" pitchFamily="34" charset="0"/>
              <a:ea typeface="+mj-ea"/>
              <a:cs typeface="+mj-cs"/>
            </a:endParaRPr>
          </a:p>
          <a:p>
            <a:pPr indent="230183" defTabSz="914378">
              <a:spcBef>
                <a:spcPct val="0"/>
              </a:spcBef>
              <a:buClr>
                <a:srgbClr val="D45F37"/>
              </a:buClr>
              <a:tabLst>
                <a:tab pos="230183" algn="l"/>
              </a:tabLst>
              <a:defRPr/>
            </a:pPr>
            <a:endParaRPr lang="en-US" sz="2400" dirty="0">
              <a:solidFill>
                <a:schemeClr val="tx1">
                  <a:lumMod val="75000"/>
                  <a:lumOff val="25000"/>
                </a:schemeClr>
              </a:solidFill>
              <a:latin typeface="Calibri" panose="020F0502020204030204" pitchFamily="34" charset="0"/>
              <a:ea typeface="+mj-ea"/>
              <a:cs typeface="+mj-cs"/>
            </a:endParaRPr>
          </a:p>
        </p:txBody>
      </p:sp>
      <p:sp>
        <p:nvSpPr>
          <p:cNvPr id="16" name="L-Shape 15"/>
          <p:cNvSpPr/>
          <p:nvPr/>
        </p:nvSpPr>
        <p:spPr>
          <a:xfrm flipV="1">
            <a:off x="228601" y="666751"/>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8" name="L-Shape 17"/>
          <p:cNvSpPr/>
          <p:nvPr/>
        </p:nvSpPr>
        <p:spPr>
          <a:xfrm rot="16200000" flipV="1">
            <a:off x="228601" y="4741648"/>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2" name="Rectangle 11"/>
          <p:cNvSpPr/>
          <p:nvPr/>
        </p:nvSpPr>
        <p:spPr>
          <a:xfrm>
            <a:off x="5257801" y="666751"/>
            <a:ext cx="3657599" cy="4279526"/>
          </a:xfrm>
          <a:prstGeom prst="rect">
            <a:avLst/>
          </a:prstGeom>
          <a:solidFill>
            <a:srgbClr val="D0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Image(s)</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48600" y="133904"/>
            <a:ext cx="1048870" cy="439527"/>
          </a:xfrm>
          <a:prstGeom prst="rect">
            <a:avLst/>
          </a:prstGeom>
        </p:spPr>
      </p:pic>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57800" y="810356"/>
            <a:ext cx="3644656" cy="3974885"/>
          </a:xfrm>
          <a:prstGeom prst="rect">
            <a:avLst/>
          </a:prstGeom>
        </p:spPr>
      </p:pic>
    </p:spTree>
    <p:extLst>
      <p:ext uri="{BB962C8B-B14F-4D97-AF65-F5344CB8AC3E}">
        <p14:creationId xmlns:p14="http://schemas.microsoft.com/office/powerpoint/2010/main" val="2670585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28600" y="666750"/>
            <a:ext cx="8686800"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5" name="TextBox 14"/>
          <p:cNvSpPr txBox="1"/>
          <p:nvPr/>
        </p:nvSpPr>
        <p:spPr>
          <a:xfrm>
            <a:off x="381001" y="92056"/>
            <a:ext cx="8689610" cy="523220"/>
          </a:xfrm>
          <a:prstGeom prst="rect">
            <a:avLst/>
          </a:prstGeom>
          <a:noFill/>
        </p:spPr>
        <p:txBody>
          <a:bodyPr wrap="square" rtlCol="0">
            <a:spAutoFit/>
          </a:bodyPr>
          <a:lstStyle/>
          <a:p>
            <a:r>
              <a:rPr lang="en-US" sz="2800" b="1" kern="100" dirty="0">
                <a:solidFill>
                  <a:srgbClr val="1F4C63"/>
                </a:solidFill>
                <a:latin typeface="Cambria" panose="02040503050406030204" pitchFamily="18" charset="0"/>
                <a:ea typeface="+mj-ea"/>
                <a:cs typeface="Microsoft Sans Serif" panose="020B0604020202020204" pitchFamily="34" charset="0"/>
              </a:rPr>
              <a:t>SSB 5552</a:t>
            </a:r>
          </a:p>
        </p:txBody>
      </p:sp>
      <p:sp>
        <p:nvSpPr>
          <p:cNvPr id="14" name="Title 1"/>
          <p:cNvSpPr txBox="1">
            <a:spLocks/>
          </p:cNvSpPr>
          <p:nvPr/>
        </p:nvSpPr>
        <p:spPr>
          <a:xfrm>
            <a:off x="3496236" y="883979"/>
            <a:ext cx="5006788" cy="3832740"/>
          </a:xfrm>
          <a:prstGeom prst="rect">
            <a:avLst/>
          </a:prstGeom>
        </p:spPr>
        <p:txBody>
          <a:bodyPr vert="horz" lIns="91440" tIns="45720" rIns="91440" bIns="45720" rtlCol="0" anchor="t" anchorCtr="0">
            <a:noAutofit/>
          </a:bodyPr>
          <a:lstStyle/>
          <a:p>
            <a:pPr marL="228594" indent="-228594">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ea typeface="+mj-ea"/>
                <a:cs typeface="+mj-cs"/>
              </a:rPr>
              <a:t>Acknowledges importance of and threat to pollinators in Washington</a:t>
            </a:r>
            <a:br>
              <a:rPr lang="en-US" sz="2000" dirty="0">
                <a:solidFill>
                  <a:schemeClr val="tx1">
                    <a:lumMod val="75000"/>
                    <a:lumOff val="25000"/>
                  </a:schemeClr>
                </a:solidFill>
                <a:latin typeface="Calibri" panose="020F0502020204030204" pitchFamily="34" charset="0"/>
                <a:ea typeface="+mj-ea"/>
                <a:cs typeface="+mj-cs"/>
              </a:rPr>
            </a:br>
            <a:endParaRPr lang="en-US" sz="2000" dirty="0">
              <a:solidFill>
                <a:schemeClr val="tx1">
                  <a:lumMod val="75000"/>
                  <a:lumOff val="25000"/>
                </a:schemeClr>
              </a:solidFill>
              <a:latin typeface="Calibri" panose="020F0502020204030204" pitchFamily="34" charset="0"/>
              <a:ea typeface="+mj-ea"/>
              <a:cs typeface="+mj-cs"/>
            </a:endParaRPr>
          </a:p>
          <a:p>
            <a:pPr marL="228594" indent="-228594">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rPr>
              <a:t>Creates the WSDA Pollinator Program</a:t>
            </a:r>
          </a:p>
          <a:p>
            <a:pPr>
              <a:lnSpc>
                <a:spcPct val="95000"/>
              </a:lnSpc>
              <a:spcBef>
                <a:spcPct val="0"/>
              </a:spcBef>
              <a:buClr>
                <a:srgbClr val="D45F37"/>
              </a:buClr>
              <a:defRPr/>
            </a:pPr>
            <a:endParaRPr lang="en-US" sz="2000" dirty="0">
              <a:solidFill>
                <a:schemeClr val="tx1">
                  <a:lumMod val="75000"/>
                  <a:lumOff val="25000"/>
                </a:schemeClr>
              </a:solidFill>
              <a:latin typeface="Calibri" panose="020F0502020204030204" pitchFamily="34" charset="0"/>
              <a:ea typeface="+mj-ea"/>
              <a:cs typeface="+mj-cs"/>
            </a:endParaRPr>
          </a:p>
          <a:p>
            <a:pPr marL="228594" indent="-228594">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ea typeface="+mj-ea"/>
                <a:cs typeface="+mj-cs"/>
              </a:rPr>
              <a:t>Creates the Pollinator Health Task Force which must give their recommendations to the legislature by December 31, 2020.</a:t>
            </a:r>
          </a:p>
          <a:p>
            <a:pPr marL="228594" indent="-228594">
              <a:lnSpc>
                <a:spcPct val="95000"/>
              </a:lnSpc>
              <a:spcBef>
                <a:spcPct val="0"/>
              </a:spcBef>
              <a:buClr>
                <a:srgbClr val="D45F37"/>
              </a:buClr>
              <a:buFont typeface="Arial" panose="020B0604020202020204" pitchFamily="34" charset="0"/>
              <a:buChar char="•"/>
              <a:defRPr/>
            </a:pPr>
            <a:endParaRPr lang="en-US" sz="2000" dirty="0">
              <a:solidFill>
                <a:schemeClr val="tx1">
                  <a:lumMod val="75000"/>
                  <a:lumOff val="25000"/>
                </a:schemeClr>
              </a:solidFill>
              <a:latin typeface="Calibri" panose="020F0502020204030204" pitchFamily="34" charset="0"/>
              <a:ea typeface="+mj-ea"/>
              <a:cs typeface="+mj-cs"/>
            </a:endParaRPr>
          </a:p>
          <a:p>
            <a:pPr marL="228594" indent="-228594">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ea typeface="+mj-ea"/>
                <a:cs typeface="+mj-cs"/>
              </a:rPr>
              <a:t>Makes pollinators one of the priorities for all state land managing agencies</a:t>
            </a:r>
          </a:p>
          <a:p>
            <a:pPr marL="228594" indent="-228594">
              <a:lnSpc>
                <a:spcPct val="95000"/>
              </a:lnSpc>
              <a:spcBef>
                <a:spcPct val="0"/>
              </a:spcBef>
              <a:buClr>
                <a:srgbClr val="D45F37"/>
              </a:buClr>
              <a:buFont typeface="Arial" panose="020B0604020202020204" pitchFamily="34" charset="0"/>
              <a:buChar char="•"/>
              <a:defRPr/>
            </a:pPr>
            <a:endParaRPr lang="en-US" sz="2000" dirty="0">
              <a:solidFill>
                <a:schemeClr val="tx1">
                  <a:lumMod val="75000"/>
                  <a:lumOff val="25000"/>
                </a:schemeClr>
              </a:solidFill>
              <a:latin typeface="Calibri" panose="020F0502020204030204" pitchFamily="34" charset="0"/>
              <a:ea typeface="+mj-ea"/>
              <a:cs typeface="+mj-cs"/>
            </a:endParaRPr>
          </a:p>
          <a:p>
            <a:pPr marL="228594" indent="-228594">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ea typeface="+mj-ea"/>
                <a:cs typeface="+mj-cs"/>
              </a:rPr>
              <a:t>Allows community gardens in cities &amp; towns</a:t>
            </a:r>
          </a:p>
          <a:p>
            <a:pPr>
              <a:lnSpc>
                <a:spcPct val="85000"/>
              </a:lnSpc>
              <a:spcBef>
                <a:spcPct val="0"/>
              </a:spcBef>
              <a:buClr>
                <a:srgbClr val="D45F37"/>
              </a:buClr>
              <a:defRPr/>
            </a:pPr>
            <a:r>
              <a:rPr lang="en-US" sz="2000" dirty="0">
                <a:solidFill>
                  <a:schemeClr val="tx1">
                    <a:lumMod val="75000"/>
                    <a:lumOff val="25000"/>
                  </a:schemeClr>
                </a:solidFill>
                <a:latin typeface="Calibri" panose="020F0502020204030204" pitchFamily="34" charset="0"/>
                <a:ea typeface="+mj-ea"/>
                <a:cs typeface="+mj-cs"/>
              </a:rPr>
              <a:t> </a:t>
            </a:r>
          </a:p>
          <a:p>
            <a:pPr indent="230183" defTabSz="914378">
              <a:spcBef>
                <a:spcPct val="0"/>
              </a:spcBef>
              <a:buClr>
                <a:srgbClr val="D45F37"/>
              </a:buClr>
              <a:tabLst>
                <a:tab pos="230183" algn="l"/>
              </a:tabLst>
              <a:defRPr/>
            </a:pPr>
            <a:endParaRPr lang="en-US" sz="2400" dirty="0">
              <a:solidFill>
                <a:schemeClr val="tx1">
                  <a:lumMod val="75000"/>
                  <a:lumOff val="25000"/>
                </a:schemeClr>
              </a:solidFill>
              <a:latin typeface="Calibri" panose="020F0502020204030204" pitchFamily="34" charset="0"/>
              <a:ea typeface="+mj-ea"/>
              <a:cs typeface="+mj-cs"/>
            </a:endParaRPr>
          </a:p>
          <a:p>
            <a:pPr indent="230183" defTabSz="914378">
              <a:spcBef>
                <a:spcPct val="0"/>
              </a:spcBef>
              <a:buClr>
                <a:srgbClr val="D45F37"/>
              </a:buClr>
              <a:tabLst>
                <a:tab pos="230183" algn="l"/>
              </a:tabLst>
              <a:defRPr/>
            </a:pPr>
            <a:endParaRPr lang="en-US" sz="2400" dirty="0">
              <a:solidFill>
                <a:schemeClr val="tx1">
                  <a:lumMod val="75000"/>
                  <a:lumOff val="25000"/>
                </a:schemeClr>
              </a:solidFill>
              <a:latin typeface="Calibri" panose="020F0502020204030204" pitchFamily="34" charset="0"/>
              <a:ea typeface="+mj-ea"/>
              <a:cs typeface="+mj-cs"/>
            </a:endParaRPr>
          </a:p>
        </p:txBody>
      </p:sp>
      <p:sp>
        <p:nvSpPr>
          <p:cNvPr id="16" name="L-Shape 15"/>
          <p:cNvSpPr/>
          <p:nvPr/>
        </p:nvSpPr>
        <p:spPr>
          <a:xfrm rot="10800000" flipV="1">
            <a:off x="8727582" y="4741648"/>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8" name="L-Shape 17"/>
          <p:cNvSpPr/>
          <p:nvPr/>
        </p:nvSpPr>
        <p:spPr>
          <a:xfrm rot="5400000" flipV="1">
            <a:off x="8723098" y="666751"/>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2" name="Rectangle 11"/>
          <p:cNvSpPr/>
          <p:nvPr/>
        </p:nvSpPr>
        <p:spPr>
          <a:xfrm>
            <a:off x="224118" y="666750"/>
            <a:ext cx="2823882" cy="4267200"/>
          </a:xfrm>
          <a:prstGeom prst="rect">
            <a:avLst/>
          </a:prstGeom>
          <a:solidFill>
            <a:srgbClr val="D0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Image(s)</a:t>
            </a:r>
          </a:p>
        </p:txBody>
      </p:sp>
      <p:pic>
        <p:nvPicPr>
          <p:cNvPr id="19" name="Picture 1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48600" y="133904"/>
            <a:ext cx="1048870" cy="439527"/>
          </a:xfrm>
          <a:prstGeom prst="rect">
            <a:avLst/>
          </a:prstGeom>
        </p:spPr>
      </p:pic>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8259" y="933450"/>
            <a:ext cx="2895600" cy="3733801"/>
          </a:xfrm>
          <a:prstGeom prst="rect">
            <a:avLst/>
          </a:prstGeom>
        </p:spPr>
      </p:pic>
    </p:spTree>
    <p:extLst>
      <p:ext uri="{BB962C8B-B14F-4D97-AF65-F5344CB8AC3E}">
        <p14:creationId xmlns:p14="http://schemas.microsoft.com/office/powerpoint/2010/main" val="35810711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28601" y="666750"/>
            <a:ext cx="8686799"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5" name="TextBox 14"/>
          <p:cNvSpPr txBox="1"/>
          <p:nvPr/>
        </p:nvSpPr>
        <p:spPr>
          <a:xfrm>
            <a:off x="228601" y="92057"/>
            <a:ext cx="8842011" cy="523220"/>
          </a:xfrm>
          <a:prstGeom prst="rect">
            <a:avLst/>
          </a:prstGeom>
          <a:noFill/>
        </p:spPr>
        <p:txBody>
          <a:bodyPr wrap="square" rtlCol="0">
            <a:spAutoFit/>
          </a:bodyPr>
          <a:lstStyle/>
          <a:p>
            <a:r>
              <a:rPr lang="en-US" sz="2800" b="1" kern="100" dirty="0">
                <a:solidFill>
                  <a:srgbClr val="1F4C63"/>
                </a:solidFill>
                <a:latin typeface="Cambria" panose="02040503050406030204" pitchFamily="18" charset="0"/>
                <a:cs typeface="Microsoft Sans Serif" panose="020B0604020202020204" pitchFamily="34" charset="0"/>
              </a:rPr>
              <a:t>PHTF Beginnings</a:t>
            </a:r>
            <a:endParaRPr lang="en-US" sz="2800" b="1" kern="100" dirty="0">
              <a:solidFill>
                <a:srgbClr val="1F4C63"/>
              </a:solidFill>
              <a:latin typeface="Cambria" panose="02040503050406030204" pitchFamily="18" charset="0"/>
              <a:ea typeface="+mj-ea"/>
              <a:cs typeface="Microsoft Sans Serif" panose="020B0604020202020204" pitchFamily="34" charset="0"/>
            </a:endParaRPr>
          </a:p>
        </p:txBody>
      </p:sp>
      <p:sp>
        <p:nvSpPr>
          <p:cNvPr id="14" name="Title 1"/>
          <p:cNvSpPr txBox="1">
            <a:spLocks/>
          </p:cNvSpPr>
          <p:nvPr/>
        </p:nvSpPr>
        <p:spPr>
          <a:xfrm>
            <a:off x="609600" y="742951"/>
            <a:ext cx="4094850" cy="4114799"/>
          </a:xfrm>
          <a:prstGeom prst="rect">
            <a:avLst/>
          </a:prstGeom>
        </p:spPr>
        <p:txBody>
          <a:bodyPr vert="horz" lIns="91440" tIns="45720" rIns="91440" bIns="45720" rtlCol="0" anchor="t" anchorCtr="0">
            <a:noAutofit/>
          </a:bodyPr>
          <a:lstStyle/>
          <a:p>
            <a:pPr marL="228594" indent="-228594">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ea typeface="+mj-ea"/>
                <a:cs typeface="+mj-cs"/>
              </a:rPr>
              <a:t>First meeting on December 9th</a:t>
            </a:r>
          </a:p>
          <a:p>
            <a:pPr marL="228594" indent="-228594">
              <a:lnSpc>
                <a:spcPct val="95000"/>
              </a:lnSpc>
              <a:spcBef>
                <a:spcPct val="0"/>
              </a:spcBef>
              <a:buClr>
                <a:srgbClr val="D45F37"/>
              </a:buClr>
              <a:buFont typeface="Arial" panose="020B0604020202020204" pitchFamily="34" charset="0"/>
              <a:buChar char="•"/>
              <a:defRPr/>
            </a:pPr>
            <a:endParaRPr lang="en-US" sz="2000" dirty="0">
              <a:solidFill>
                <a:schemeClr val="tx1">
                  <a:lumMod val="75000"/>
                  <a:lumOff val="25000"/>
                </a:schemeClr>
              </a:solidFill>
              <a:latin typeface="Calibri" panose="020F0502020204030204" pitchFamily="34" charset="0"/>
              <a:ea typeface="+mj-ea"/>
              <a:cs typeface="+mj-cs"/>
            </a:endParaRPr>
          </a:p>
          <a:p>
            <a:pPr marL="228594" indent="-228594">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ea typeface="+mj-ea"/>
                <a:cs typeface="+mj-cs"/>
              </a:rPr>
              <a:t>Begin bringing together stakeholders</a:t>
            </a:r>
            <a:r>
              <a:rPr lang="en-US" dirty="0">
                <a:solidFill>
                  <a:schemeClr val="tx1">
                    <a:lumMod val="75000"/>
                    <a:lumOff val="25000"/>
                  </a:schemeClr>
                </a:solidFill>
                <a:latin typeface="Calibri" panose="020F0502020204030204" pitchFamily="34" charset="0"/>
                <a:ea typeface="+mj-ea"/>
                <a:cs typeface="+mj-cs"/>
              </a:rPr>
              <a:t/>
            </a:r>
            <a:br>
              <a:rPr lang="en-US" dirty="0">
                <a:solidFill>
                  <a:schemeClr val="tx1">
                    <a:lumMod val="75000"/>
                    <a:lumOff val="25000"/>
                  </a:schemeClr>
                </a:solidFill>
                <a:latin typeface="Calibri" panose="020F0502020204030204" pitchFamily="34" charset="0"/>
                <a:ea typeface="+mj-ea"/>
                <a:cs typeface="+mj-cs"/>
              </a:rPr>
            </a:br>
            <a:endParaRPr lang="en-US" dirty="0">
              <a:solidFill>
                <a:schemeClr val="tx1">
                  <a:lumMod val="75000"/>
                  <a:lumOff val="25000"/>
                </a:schemeClr>
              </a:solidFill>
              <a:latin typeface="Calibri" panose="020F0502020204030204" pitchFamily="34" charset="0"/>
              <a:ea typeface="+mj-ea"/>
              <a:cs typeface="+mj-cs"/>
            </a:endParaRPr>
          </a:p>
          <a:p>
            <a:pPr marL="228594" indent="-228594">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rPr>
              <a:t>Start work on a charter</a:t>
            </a:r>
            <a:br>
              <a:rPr lang="en-US" sz="2000" dirty="0">
                <a:solidFill>
                  <a:schemeClr val="tx1">
                    <a:lumMod val="75000"/>
                    <a:lumOff val="25000"/>
                  </a:schemeClr>
                </a:solidFill>
                <a:latin typeface="Calibri" panose="020F0502020204030204" pitchFamily="34" charset="0"/>
              </a:rPr>
            </a:br>
            <a:endParaRPr lang="en-US" sz="2000" dirty="0">
              <a:solidFill>
                <a:schemeClr val="tx1">
                  <a:lumMod val="75000"/>
                  <a:lumOff val="25000"/>
                </a:schemeClr>
              </a:solidFill>
              <a:latin typeface="Calibri" panose="020F0502020204030204" pitchFamily="34" charset="0"/>
            </a:endParaRPr>
          </a:p>
          <a:p>
            <a:pPr marL="228594" indent="-228594">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rPr>
              <a:t>Figure out a starting point for creating our recommendations (thanks Minnesota!)</a:t>
            </a:r>
          </a:p>
          <a:p>
            <a:pPr marL="228594" indent="-228594">
              <a:lnSpc>
                <a:spcPct val="95000"/>
              </a:lnSpc>
              <a:spcBef>
                <a:spcPct val="0"/>
              </a:spcBef>
              <a:buClr>
                <a:srgbClr val="D45F37"/>
              </a:buClr>
              <a:buFont typeface="Arial" panose="020B0604020202020204" pitchFamily="34" charset="0"/>
              <a:buChar char="•"/>
              <a:defRPr/>
            </a:pPr>
            <a:endParaRPr lang="en-US" sz="2000" dirty="0">
              <a:solidFill>
                <a:schemeClr val="tx1">
                  <a:lumMod val="75000"/>
                  <a:lumOff val="25000"/>
                </a:schemeClr>
              </a:solidFill>
              <a:latin typeface="Calibri" panose="020F0502020204030204" pitchFamily="34" charset="0"/>
            </a:endParaRPr>
          </a:p>
          <a:p>
            <a:pPr marL="228594" indent="-228594">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rPr>
              <a:t>5 subcommittees: Habitat, Pesticides, Education, Managed Pollinators, Research</a:t>
            </a:r>
          </a:p>
          <a:p>
            <a:pPr indent="230183" defTabSz="914378">
              <a:spcBef>
                <a:spcPct val="0"/>
              </a:spcBef>
              <a:buClr>
                <a:srgbClr val="D45F37"/>
              </a:buClr>
              <a:tabLst>
                <a:tab pos="230183" algn="l"/>
              </a:tabLst>
              <a:defRPr/>
            </a:pPr>
            <a:endParaRPr lang="en-US" sz="2400" dirty="0">
              <a:solidFill>
                <a:schemeClr val="tx1">
                  <a:lumMod val="75000"/>
                  <a:lumOff val="25000"/>
                </a:schemeClr>
              </a:solidFill>
              <a:latin typeface="Calibri" panose="020F0502020204030204" pitchFamily="34" charset="0"/>
              <a:ea typeface="+mj-ea"/>
              <a:cs typeface="+mj-cs"/>
            </a:endParaRPr>
          </a:p>
          <a:p>
            <a:pPr indent="230183" defTabSz="914378">
              <a:spcBef>
                <a:spcPct val="0"/>
              </a:spcBef>
              <a:buClr>
                <a:srgbClr val="D45F37"/>
              </a:buClr>
              <a:tabLst>
                <a:tab pos="230183" algn="l"/>
              </a:tabLst>
              <a:defRPr/>
            </a:pPr>
            <a:endParaRPr lang="en-US" sz="2400" dirty="0">
              <a:solidFill>
                <a:schemeClr val="tx1">
                  <a:lumMod val="75000"/>
                  <a:lumOff val="25000"/>
                </a:schemeClr>
              </a:solidFill>
              <a:latin typeface="Calibri" panose="020F0502020204030204" pitchFamily="34" charset="0"/>
              <a:ea typeface="+mj-ea"/>
              <a:cs typeface="+mj-cs"/>
            </a:endParaRPr>
          </a:p>
        </p:txBody>
      </p:sp>
      <p:sp>
        <p:nvSpPr>
          <p:cNvPr id="16" name="L-Shape 15"/>
          <p:cNvSpPr/>
          <p:nvPr/>
        </p:nvSpPr>
        <p:spPr>
          <a:xfrm flipV="1">
            <a:off x="228601" y="666751"/>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8" name="L-Shape 17"/>
          <p:cNvSpPr/>
          <p:nvPr/>
        </p:nvSpPr>
        <p:spPr>
          <a:xfrm rot="16200000" flipV="1">
            <a:off x="228601" y="4741648"/>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2" name="Rectangle 11"/>
          <p:cNvSpPr/>
          <p:nvPr/>
        </p:nvSpPr>
        <p:spPr>
          <a:xfrm>
            <a:off x="4560922" y="666751"/>
            <a:ext cx="4354478" cy="4279526"/>
          </a:xfrm>
          <a:prstGeom prst="rect">
            <a:avLst/>
          </a:prstGeom>
          <a:solidFill>
            <a:srgbClr val="D0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Image(s)</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48600" y="133904"/>
            <a:ext cx="1048870" cy="439527"/>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60922" y="1200151"/>
            <a:ext cx="4336549" cy="3115916"/>
          </a:xfrm>
          <a:prstGeom prst="rect">
            <a:avLst/>
          </a:prstGeom>
        </p:spPr>
      </p:pic>
    </p:spTree>
    <p:extLst>
      <p:ext uri="{BB962C8B-B14F-4D97-AF65-F5344CB8AC3E}">
        <p14:creationId xmlns:p14="http://schemas.microsoft.com/office/powerpoint/2010/main" val="29289920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28600" y="514350"/>
            <a:ext cx="8686800"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5" name="TextBox 14"/>
          <p:cNvSpPr txBox="1"/>
          <p:nvPr/>
        </p:nvSpPr>
        <p:spPr>
          <a:xfrm>
            <a:off x="224118" y="54634"/>
            <a:ext cx="8842011" cy="523220"/>
          </a:xfrm>
          <a:prstGeom prst="rect">
            <a:avLst/>
          </a:prstGeom>
          <a:noFill/>
        </p:spPr>
        <p:txBody>
          <a:bodyPr wrap="square" rtlCol="0">
            <a:spAutoFit/>
          </a:bodyPr>
          <a:lstStyle/>
          <a:p>
            <a:r>
              <a:rPr lang="en-US" sz="2800" b="1" kern="100" dirty="0">
                <a:solidFill>
                  <a:srgbClr val="1F4C63"/>
                </a:solidFill>
                <a:latin typeface="Cambria" panose="02040503050406030204" pitchFamily="18" charset="0"/>
                <a:cs typeface="Microsoft Sans Serif" panose="020B0604020202020204" pitchFamily="34" charset="0"/>
              </a:rPr>
              <a:t>Asian Giant Hornet</a:t>
            </a:r>
            <a:endParaRPr lang="en-US" sz="2800" kern="100" dirty="0">
              <a:solidFill>
                <a:srgbClr val="1F4C63"/>
              </a:solidFill>
              <a:latin typeface="Cambria" panose="02040503050406030204" pitchFamily="18" charset="0"/>
              <a:ea typeface="+mj-ea"/>
              <a:cs typeface="Microsoft Sans Serif" panose="020B0604020202020204" pitchFamily="34" charset="0"/>
            </a:endParaRPr>
          </a:p>
        </p:txBody>
      </p:sp>
      <p:sp>
        <p:nvSpPr>
          <p:cNvPr id="14" name="Title 1"/>
          <p:cNvSpPr txBox="1">
            <a:spLocks/>
          </p:cNvSpPr>
          <p:nvPr/>
        </p:nvSpPr>
        <p:spPr>
          <a:xfrm>
            <a:off x="2743201" y="719137"/>
            <a:ext cx="3505200" cy="4162423"/>
          </a:xfrm>
          <a:prstGeom prst="rect">
            <a:avLst/>
          </a:prstGeom>
        </p:spPr>
        <p:txBody>
          <a:bodyPr vert="horz" lIns="91440" tIns="45720" rIns="91440" bIns="45720" rtlCol="0" anchor="t" anchorCtr="0">
            <a:noAutofit/>
          </a:bodyPr>
          <a:lstStyle/>
          <a:p>
            <a:pPr marL="228594" indent="-228594">
              <a:lnSpc>
                <a:spcPct val="95000"/>
              </a:lnSpc>
              <a:spcBef>
                <a:spcPct val="0"/>
              </a:spcBef>
              <a:spcAft>
                <a:spcPts val="400"/>
              </a:spcAft>
              <a:buClr>
                <a:srgbClr val="D45F37"/>
              </a:buClr>
              <a:buFont typeface="Arial" panose="020B0604020202020204" pitchFamily="34" charset="0"/>
              <a:buChar char="•"/>
              <a:defRPr/>
            </a:pPr>
            <a:r>
              <a:rPr lang="en-US" dirty="0">
                <a:solidFill>
                  <a:schemeClr val="tx1">
                    <a:lumMod val="75000"/>
                    <a:lumOff val="25000"/>
                  </a:schemeClr>
                </a:solidFill>
                <a:latin typeface="Calibri" panose="020F0502020204030204" pitchFamily="34" charset="0"/>
                <a:ea typeface="+mj-ea"/>
                <a:cs typeface="+mj-cs"/>
              </a:rPr>
              <a:t>December 8</a:t>
            </a:r>
            <a:r>
              <a:rPr lang="en-US" baseline="30000" dirty="0">
                <a:solidFill>
                  <a:schemeClr val="tx1">
                    <a:lumMod val="75000"/>
                    <a:lumOff val="25000"/>
                  </a:schemeClr>
                </a:solidFill>
                <a:latin typeface="Calibri" panose="020F0502020204030204" pitchFamily="34" charset="0"/>
                <a:ea typeface="+mj-ea"/>
                <a:cs typeface="+mj-cs"/>
              </a:rPr>
              <a:t>th</a:t>
            </a:r>
            <a:r>
              <a:rPr lang="en-US" dirty="0">
                <a:solidFill>
                  <a:schemeClr val="tx1">
                    <a:lumMod val="75000"/>
                    <a:lumOff val="25000"/>
                  </a:schemeClr>
                </a:solidFill>
                <a:latin typeface="Calibri" panose="020F0502020204030204" pitchFamily="34" charset="0"/>
                <a:ea typeface="+mj-ea"/>
                <a:cs typeface="+mj-cs"/>
              </a:rPr>
              <a:t> report of dead AGH</a:t>
            </a:r>
          </a:p>
          <a:p>
            <a:pPr marL="228594" indent="-228594">
              <a:lnSpc>
                <a:spcPct val="95000"/>
              </a:lnSpc>
              <a:spcBef>
                <a:spcPct val="0"/>
              </a:spcBef>
              <a:spcAft>
                <a:spcPts val="400"/>
              </a:spcAft>
              <a:buClr>
                <a:srgbClr val="D45F37"/>
              </a:buClr>
              <a:buFont typeface="Arial" panose="020B0604020202020204" pitchFamily="34" charset="0"/>
              <a:buChar char="•"/>
              <a:defRPr/>
            </a:pPr>
            <a:r>
              <a:rPr lang="en-US" dirty="0">
                <a:solidFill>
                  <a:schemeClr val="tx1">
                    <a:lumMod val="75000"/>
                    <a:lumOff val="25000"/>
                  </a:schemeClr>
                </a:solidFill>
                <a:latin typeface="Calibri" panose="020F0502020204030204" pitchFamily="34" charset="0"/>
                <a:ea typeface="+mj-ea"/>
                <a:cs typeface="+mj-cs"/>
              </a:rPr>
              <a:t>Site visit by WSDA staff on December 12</a:t>
            </a:r>
            <a:r>
              <a:rPr lang="en-US" baseline="30000" dirty="0">
                <a:solidFill>
                  <a:schemeClr val="tx1">
                    <a:lumMod val="75000"/>
                    <a:lumOff val="25000"/>
                  </a:schemeClr>
                </a:solidFill>
                <a:latin typeface="Calibri" panose="020F0502020204030204" pitchFamily="34" charset="0"/>
                <a:ea typeface="+mj-ea"/>
                <a:cs typeface="+mj-cs"/>
              </a:rPr>
              <a:t>th</a:t>
            </a:r>
            <a:endParaRPr lang="en-US" dirty="0">
              <a:solidFill>
                <a:schemeClr val="tx1">
                  <a:lumMod val="75000"/>
                  <a:lumOff val="25000"/>
                </a:schemeClr>
              </a:solidFill>
              <a:latin typeface="Calibri" panose="020F0502020204030204" pitchFamily="34" charset="0"/>
              <a:ea typeface="+mj-ea"/>
              <a:cs typeface="+mj-cs"/>
            </a:endParaRPr>
          </a:p>
          <a:p>
            <a:pPr marL="228594" indent="-228594">
              <a:lnSpc>
                <a:spcPct val="95000"/>
              </a:lnSpc>
              <a:spcBef>
                <a:spcPct val="0"/>
              </a:spcBef>
              <a:spcAft>
                <a:spcPts val="400"/>
              </a:spcAft>
              <a:buClr>
                <a:srgbClr val="D45F37"/>
              </a:buClr>
              <a:buFont typeface="Arial" panose="020B0604020202020204" pitchFamily="34" charset="0"/>
              <a:buChar char="•"/>
              <a:defRPr/>
            </a:pPr>
            <a:r>
              <a:rPr lang="en-US" dirty="0">
                <a:solidFill>
                  <a:schemeClr val="tx1">
                    <a:lumMod val="75000"/>
                    <a:lumOff val="25000"/>
                  </a:schemeClr>
                </a:solidFill>
                <a:latin typeface="Calibri" panose="020F0502020204030204" pitchFamily="34" charset="0"/>
                <a:ea typeface="+mj-ea"/>
                <a:cs typeface="+mj-cs"/>
              </a:rPr>
              <a:t>Began planning a trapping program, outreach campaign, and hiring outreach coordinator</a:t>
            </a:r>
          </a:p>
          <a:p>
            <a:pPr marL="228594" indent="-228594">
              <a:lnSpc>
                <a:spcPct val="95000"/>
              </a:lnSpc>
              <a:spcBef>
                <a:spcPct val="0"/>
              </a:spcBef>
              <a:spcAft>
                <a:spcPts val="400"/>
              </a:spcAft>
              <a:buClr>
                <a:srgbClr val="D45F37"/>
              </a:buClr>
              <a:buFont typeface="Arial" panose="020B0604020202020204" pitchFamily="34" charset="0"/>
              <a:buChar char="•"/>
              <a:defRPr/>
            </a:pPr>
            <a:r>
              <a:rPr lang="en-US" dirty="0">
                <a:solidFill>
                  <a:schemeClr val="tx1">
                    <a:lumMod val="75000"/>
                    <a:lumOff val="25000"/>
                  </a:schemeClr>
                </a:solidFill>
                <a:latin typeface="Calibri" panose="020F0502020204030204" pitchFamily="34" charset="0"/>
                <a:ea typeface="+mj-ea"/>
                <a:cs typeface="+mj-cs"/>
              </a:rPr>
              <a:t>NY Times ‘Murder Hornet’ article came out May 2, 2020</a:t>
            </a:r>
          </a:p>
          <a:p>
            <a:pPr marL="228594" indent="-228594">
              <a:lnSpc>
                <a:spcPct val="95000"/>
              </a:lnSpc>
              <a:spcBef>
                <a:spcPct val="0"/>
              </a:spcBef>
              <a:spcAft>
                <a:spcPts val="400"/>
              </a:spcAft>
              <a:buClr>
                <a:srgbClr val="D45F37"/>
              </a:buClr>
              <a:buFont typeface="Arial" panose="020B0604020202020204" pitchFamily="34" charset="0"/>
              <a:buChar char="•"/>
              <a:defRPr/>
            </a:pPr>
            <a:r>
              <a:rPr lang="en-US" dirty="0">
                <a:solidFill>
                  <a:schemeClr val="tx1">
                    <a:lumMod val="75000"/>
                    <a:lumOff val="25000"/>
                  </a:schemeClr>
                </a:solidFill>
                <a:latin typeface="Calibri" panose="020F0502020204030204" pitchFamily="34" charset="0"/>
                <a:ea typeface="+mj-ea"/>
                <a:cs typeface="+mj-cs"/>
              </a:rPr>
              <a:t>AGH Outreach Coordinator started May 4, 2020</a:t>
            </a:r>
            <a:r>
              <a:rPr lang="en-US" dirty="0" smtClean="0">
                <a:solidFill>
                  <a:schemeClr val="tx1">
                    <a:lumMod val="75000"/>
                    <a:lumOff val="25000"/>
                  </a:schemeClr>
                </a:solidFill>
                <a:latin typeface="Calibri" panose="020F0502020204030204" pitchFamily="34" charset="0"/>
                <a:ea typeface="+mj-ea"/>
                <a:cs typeface="+mj-cs"/>
              </a:rPr>
              <a:t>…</a:t>
            </a:r>
          </a:p>
          <a:p>
            <a:pPr marL="228594" indent="-228594">
              <a:lnSpc>
                <a:spcPct val="95000"/>
              </a:lnSpc>
              <a:spcBef>
                <a:spcPct val="0"/>
              </a:spcBef>
              <a:spcAft>
                <a:spcPts val="400"/>
              </a:spcAft>
              <a:buClr>
                <a:srgbClr val="D45F37"/>
              </a:buClr>
              <a:buFont typeface="Arial" panose="020B0604020202020204" pitchFamily="34" charset="0"/>
              <a:buChar char="•"/>
              <a:defRPr/>
            </a:pPr>
            <a:r>
              <a:rPr lang="en-US" dirty="0" smtClean="0">
                <a:solidFill>
                  <a:schemeClr val="tx1">
                    <a:lumMod val="75000"/>
                    <a:lumOff val="25000"/>
                  </a:schemeClr>
                </a:solidFill>
                <a:latin typeface="Calibri" panose="020F0502020204030204" pitchFamily="34" charset="0"/>
                <a:ea typeface="+mj-ea"/>
                <a:cs typeface="+mj-cs"/>
              </a:rPr>
              <a:t>Eradicated 1 nest in 2020 and 3 nests in 2021</a:t>
            </a:r>
            <a:endParaRPr lang="en-US" dirty="0">
              <a:solidFill>
                <a:schemeClr val="tx1">
                  <a:lumMod val="75000"/>
                  <a:lumOff val="25000"/>
                </a:schemeClr>
              </a:solidFill>
              <a:latin typeface="Calibri" panose="020F0502020204030204" pitchFamily="34" charset="0"/>
              <a:ea typeface="+mj-ea"/>
              <a:cs typeface="+mj-cs"/>
            </a:endParaRPr>
          </a:p>
          <a:p>
            <a:pPr marL="228594" indent="-228594">
              <a:lnSpc>
                <a:spcPct val="95000"/>
              </a:lnSpc>
              <a:spcBef>
                <a:spcPct val="0"/>
              </a:spcBef>
              <a:spcAft>
                <a:spcPts val="400"/>
              </a:spcAft>
              <a:buClr>
                <a:srgbClr val="D45F37"/>
              </a:buClr>
              <a:buFont typeface="Arial" panose="020B0604020202020204" pitchFamily="34" charset="0"/>
              <a:buChar char="•"/>
              <a:defRPr/>
            </a:pPr>
            <a:endParaRPr lang="en-US" sz="1900" dirty="0">
              <a:solidFill>
                <a:schemeClr val="tx1">
                  <a:lumMod val="75000"/>
                  <a:lumOff val="25000"/>
                </a:schemeClr>
              </a:solidFill>
              <a:latin typeface="Calibri" panose="020F0502020204030204" pitchFamily="34" charset="0"/>
              <a:ea typeface="+mj-ea"/>
              <a:cs typeface="+mj-cs"/>
            </a:endParaRPr>
          </a:p>
        </p:txBody>
      </p:sp>
      <p:sp>
        <p:nvSpPr>
          <p:cNvPr id="12" name="Rectangle 11"/>
          <p:cNvSpPr/>
          <p:nvPr/>
        </p:nvSpPr>
        <p:spPr>
          <a:xfrm>
            <a:off x="224118" y="666750"/>
            <a:ext cx="2138082" cy="1371600"/>
          </a:xfrm>
          <a:prstGeom prst="rect">
            <a:avLst/>
          </a:prstGeom>
          <a:solidFill>
            <a:srgbClr val="D0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Image</a:t>
            </a:r>
          </a:p>
        </p:txBody>
      </p:sp>
      <p:sp>
        <p:nvSpPr>
          <p:cNvPr id="19" name="Rectangle 18"/>
          <p:cNvSpPr/>
          <p:nvPr/>
        </p:nvSpPr>
        <p:spPr>
          <a:xfrm>
            <a:off x="224118" y="3562351"/>
            <a:ext cx="2138082" cy="1371599"/>
          </a:xfrm>
          <a:prstGeom prst="rect">
            <a:avLst/>
          </a:prstGeom>
          <a:solidFill>
            <a:srgbClr val="D0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Image</a:t>
            </a:r>
          </a:p>
        </p:txBody>
      </p:sp>
      <p:sp>
        <p:nvSpPr>
          <p:cNvPr id="21" name="Rectangle 20"/>
          <p:cNvSpPr/>
          <p:nvPr/>
        </p:nvSpPr>
        <p:spPr>
          <a:xfrm>
            <a:off x="224118" y="2114550"/>
            <a:ext cx="2138082" cy="1371599"/>
          </a:xfrm>
          <a:prstGeom prst="rect">
            <a:avLst/>
          </a:prstGeom>
          <a:solidFill>
            <a:srgbClr val="D0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Image</a:t>
            </a:r>
          </a:p>
        </p:txBody>
      </p:sp>
      <p:sp>
        <p:nvSpPr>
          <p:cNvPr id="22" name="Rectangle 21"/>
          <p:cNvSpPr/>
          <p:nvPr/>
        </p:nvSpPr>
        <p:spPr>
          <a:xfrm>
            <a:off x="6777318" y="666750"/>
            <a:ext cx="2138082" cy="1371600"/>
          </a:xfrm>
          <a:prstGeom prst="rect">
            <a:avLst/>
          </a:prstGeom>
          <a:solidFill>
            <a:srgbClr val="D0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Image</a:t>
            </a:r>
          </a:p>
        </p:txBody>
      </p:sp>
      <p:sp>
        <p:nvSpPr>
          <p:cNvPr id="23" name="Rectangle 22"/>
          <p:cNvSpPr/>
          <p:nvPr/>
        </p:nvSpPr>
        <p:spPr>
          <a:xfrm>
            <a:off x="6777318" y="3562351"/>
            <a:ext cx="2138082" cy="1371599"/>
          </a:xfrm>
          <a:prstGeom prst="rect">
            <a:avLst/>
          </a:prstGeom>
          <a:solidFill>
            <a:srgbClr val="D0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Image</a:t>
            </a:r>
          </a:p>
        </p:txBody>
      </p:sp>
      <p:sp>
        <p:nvSpPr>
          <p:cNvPr id="24" name="Rectangle 23"/>
          <p:cNvSpPr/>
          <p:nvPr/>
        </p:nvSpPr>
        <p:spPr>
          <a:xfrm>
            <a:off x="6777318" y="2114550"/>
            <a:ext cx="2138082" cy="1371599"/>
          </a:xfrm>
          <a:prstGeom prst="rect">
            <a:avLst/>
          </a:prstGeom>
          <a:solidFill>
            <a:srgbClr val="D0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Image</a:t>
            </a:r>
          </a:p>
        </p:txBody>
      </p:sp>
      <p:pic>
        <p:nvPicPr>
          <p:cNvPr id="25" name="Picture 2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12045" y="30375"/>
            <a:ext cx="1048870" cy="439527"/>
          </a:xfrm>
          <a:prstGeom prst="rect">
            <a:avLst/>
          </a:prstGeom>
        </p:spPr>
      </p:pic>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4119" y="601181"/>
            <a:ext cx="2167441" cy="1600200"/>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60962" y="666750"/>
            <a:ext cx="2170794" cy="1981200"/>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60963" y="2647951"/>
            <a:ext cx="2161365" cy="2161365"/>
          </a:xfrm>
          <a:prstGeom prst="rect">
            <a:avLst/>
          </a:prstGeom>
        </p:spPr>
      </p:pic>
      <p:sp>
        <p:nvSpPr>
          <p:cNvPr id="5" name="TextBox 4"/>
          <p:cNvSpPr txBox="1"/>
          <p:nvPr/>
        </p:nvSpPr>
        <p:spPr>
          <a:xfrm>
            <a:off x="5411607" y="4221676"/>
            <a:ext cx="1905000" cy="461665"/>
          </a:xfrm>
          <a:prstGeom prst="rect">
            <a:avLst/>
          </a:prstGeom>
          <a:noFill/>
        </p:spPr>
        <p:txBody>
          <a:bodyPr wrap="square" rtlCol="0">
            <a:spAutoFit/>
          </a:bodyPr>
          <a:lstStyle/>
          <a:p>
            <a:r>
              <a:rPr lang="en-US" sz="1200" dirty="0"/>
              <a:t>Technology test runs with native bald-faced hornets</a:t>
            </a:r>
          </a:p>
        </p:txBody>
      </p:sp>
      <p:cxnSp>
        <p:nvCxnSpPr>
          <p:cNvPr id="7" name="Straight Arrow Connector 6"/>
          <p:cNvCxnSpPr/>
          <p:nvPr/>
        </p:nvCxnSpPr>
        <p:spPr>
          <a:xfrm flipV="1">
            <a:off x="6553200" y="4019551"/>
            <a:ext cx="381000" cy="2285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6364107" y="2457452"/>
            <a:ext cx="722494" cy="17906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9443" y="2201382"/>
            <a:ext cx="2278032" cy="1518688"/>
          </a:xfrm>
          <a:prstGeom prst="rect">
            <a:avLst/>
          </a:prstGeom>
        </p:spPr>
      </p:pic>
      <p:pic>
        <p:nvPicPr>
          <p:cNvPr id="11" name="Picture 10"/>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89051" y="3728632"/>
            <a:ext cx="1585913" cy="1052918"/>
          </a:xfrm>
          <a:prstGeom prst="rect">
            <a:avLst/>
          </a:prstGeom>
        </p:spPr>
      </p:pic>
    </p:spTree>
    <p:extLst>
      <p:ext uri="{BB962C8B-B14F-4D97-AF65-F5344CB8AC3E}">
        <p14:creationId xmlns:p14="http://schemas.microsoft.com/office/powerpoint/2010/main" val="36362568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28600" y="666750"/>
            <a:ext cx="8686800"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5" name="TextBox 14"/>
          <p:cNvSpPr txBox="1"/>
          <p:nvPr/>
        </p:nvSpPr>
        <p:spPr>
          <a:xfrm>
            <a:off x="381001" y="92056"/>
            <a:ext cx="8689610" cy="523220"/>
          </a:xfrm>
          <a:prstGeom prst="rect">
            <a:avLst/>
          </a:prstGeom>
          <a:noFill/>
        </p:spPr>
        <p:txBody>
          <a:bodyPr wrap="square" rtlCol="0">
            <a:spAutoFit/>
          </a:bodyPr>
          <a:lstStyle/>
          <a:p>
            <a:r>
              <a:rPr lang="en-US" sz="2800" b="1" kern="100" dirty="0">
                <a:solidFill>
                  <a:srgbClr val="1F4C63"/>
                </a:solidFill>
                <a:latin typeface="Cambria" panose="02040503050406030204" pitchFamily="18" charset="0"/>
                <a:ea typeface="+mj-ea"/>
                <a:cs typeface="Microsoft Sans Serif" panose="020B0604020202020204" pitchFamily="34" charset="0"/>
              </a:rPr>
              <a:t>Houdini Fly</a:t>
            </a:r>
          </a:p>
        </p:txBody>
      </p:sp>
      <p:sp>
        <p:nvSpPr>
          <p:cNvPr id="14" name="Title 1"/>
          <p:cNvSpPr txBox="1">
            <a:spLocks/>
          </p:cNvSpPr>
          <p:nvPr/>
        </p:nvSpPr>
        <p:spPr>
          <a:xfrm>
            <a:off x="3496236" y="883979"/>
            <a:ext cx="5006788" cy="3832740"/>
          </a:xfrm>
          <a:prstGeom prst="rect">
            <a:avLst/>
          </a:prstGeom>
        </p:spPr>
        <p:txBody>
          <a:bodyPr vert="horz" lIns="91440" tIns="45720" rIns="91440" bIns="45720" rtlCol="0" anchor="t" anchorCtr="0">
            <a:noAutofit/>
          </a:bodyPr>
          <a:lstStyle/>
          <a:p>
            <a:pPr marL="228594" indent="-228594">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ea typeface="+mj-ea"/>
                <a:cs typeface="+mj-cs"/>
              </a:rPr>
              <a:t>Dave Hunter of Crown Bees started finding strange maggots in their mason bees last year</a:t>
            </a:r>
          </a:p>
          <a:p>
            <a:pPr marL="228594" indent="-228594">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ea typeface="+mj-ea"/>
                <a:cs typeface="+mj-cs"/>
              </a:rPr>
              <a:t>They figured out the maggots were Houdini Fly at an Orchard Bee Association meeting </a:t>
            </a:r>
          </a:p>
          <a:p>
            <a:pPr marL="228594" indent="-228594">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ea typeface="+mj-ea"/>
                <a:cs typeface="+mj-cs"/>
              </a:rPr>
              <a:t>He reported them to WSU and WSDA on December 15</a:t>
            </a:r>
          </a:p>
          <a:p>
            <a:pPr marL="228594" indent="-228594">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ea typeface="+mj-ea"/>
                <a:cs typeface="+mj-cs"/>
              </a:rPr>
              <a:t>By February we had notified all Washington mason bee producers and started an outreach </a:t>
            </a:r>
            <a:r>
              <a:rPr lang="en-US" sz="2000" dirty="0" smtClean="0">
                <a:solidFill>
                  <a:schemeClr val="tx1">
                    <a:lumMod val="75000"/>
                    <a:lumOff val="25000"/>
                  </a:schemeClr>
                </a:solidFill>
                <a:latin typeface="Calibri" panose="020F0502020204030204" pitchFamily="34" charset="0"/>
                <a:ea typeface="+mj-ea"/>
                <a:cs typeface="+mj-cs"/>
              </a:rPr>
              <a:t>campaign</a:t>
            </a:r>
          </a:p>
          <a:p>
            <a:pPr marL="228594" indent="-228594">
              <a:lnSpc>
                <a:spcPct val="95000"/>
              </a:lnSpc>
              <a:spcBef>
                <a:spcPct val="0"/>
              </a:spcBef>
              <a:buClr>
                <a:srgbClr val="D45F37"/>
              </a:buClr>
              <a:buFont typeface="Arial" panose="020B0604020202020204" pitchFamily="34" charset="0"/>
              <a:buChar char="•"/>
              <a:defRPr/>
            </a:pPr>
            <a:r>
              <a:rPr lang="en-US" sz="2000" dirty="0" smtClean="0">
                <a:solidFill>
                  <a:schemeClr val="tx1">
                    <a:lumMod val="75000"/>
                    <a:lumOff val="25000"/>
                  </a:schemeClr>
                </a:solidFill>
                <a:latin typeface="Calibri" panose="020F0502020204030204" pitchFamily="34" charset="0"/>
                <a:ea typeface="+mj-ea"/>
                <a:cs typeface="+mj-cs"/>
              </a:rPr>
              <a:t>Kleptoparasite of mason bees (</a:t>
            </a:r>
            <a:r>
              <a:rPr lang="en-US" sz="2000" i="1" dirty="0" err="1" smtClean="0">
                <a:solidFill>
                  <a:schemeClr val="tx1">
                    <a:lumMod val="75000"/>
                    <a:lumOff val="25000"/>
                  </a:schemeClr>
                </a:solidFill>
                <a:latin typeface="Calibri" panose="020F0502020204030204" pitchFamily="34" charset="0"/>
                <a:ea typeface="+mj-ea"/>
                <a:cs typeface="+mj-cs"/>
              </a:rPr>
              <a:t>Osmia</a:t>
            </a:r>
            <a:r>
              <a:rPr lang="en-US" sz="2000" i="1" dirty="0" smtClean="0">
                <a:solidFill>
                  <a:schemeClr val="tx1">
                    <a:lumMod val="75000"/>
                    <a:lumOff val="25000"/>
                  </a:schemeClr>
                </a:solidFill>
                <a:latin typeface="Calibri" panose="020F0502020204030204" pitchFamily="34" charset="0"/>
                <a:ea typeface="+mj-ea"/>
                <a:cs typeface="+mj-cs"/>
              </a:rPr>
              <a:t> sp</a:t>
            </a:r>
            <a:r>
              <a:rPr lang="en-US" sz="2000" dirty="0" smtClean="0">
                <a:solidFill>
                  <a:schemeClr val="tx1">
                    <a:lumMod val="75000"/>
                    <a:lumOff val="25000"/>
                  </a:schemeClr>
                </a:solidFill>
                <a:latin typeface="Calibri" panose="020F0502020204030204" pitchFamily="34" charset="0"/>
                <a:ea typeface="+mj-ea"/>
                <a:cs typeface="+mj-cs"/>
              </a:rPr>
              <a:t>.) </a:t>
            </a:r>
            <a:endParaRPr lang="en-US" sz="2000" dirty="0">
              <a:solidFill>
                <a:schemeClr val="tx1">
                  <a:lumMod val="75000"/>
                  <a:lumOff val="25000"/>
                </a:schemeClr>
              </a:solidFill>
              <a:latin typeface="Calibri" panose="020F0502020204030204" pitchFamily="34" charset="0"/>
              <a:ea typeface="+mj-ea"/>
              <a:cs typeface="+mj-cs"/>
            </a:endParaRPr>
          </a:p>
          <a:p>
            <a:pPr indent="230183" defTabSz="914378">
              <a:spcBef>
                <a:spcPct val="0"/>
              </a:spcBef>
              <a:buClr>
                <a:srgbClr val="D45F37"/>
              </a:buClr>
              <a:tabLst>
                <a:tab pos="230183" algn="l"/>
              </a:tabLst>
              <a:defRPr/>
            </a:pPr>
            <a:endParaRPr lang="en-US" sz="2400" dirty="0">
              <a:solidFill>
                <a:schemeClr val="tx1">
                  <a:lumMod val="75000"/>
                  <a:lumOff val="25000"/>
                </a:schemeClr>
              </a:solidFill>
              <a:latin typeface="Calibri" panose="020F0502020204030204" pitchFamily="34" charset="0"/>
              <a:ea typeface="+mj-ea"/>
              <a:cs typeface="+mj-cs"/>
            </a:endParaRPr>
          </a:p>
          <a:p>
            <a:pPr indent="230183" defTabSz="914378">
              <a:spcBef>
                <a:spcPct val="0"/>
              </a:spcBef>
              <a:buClr>
                <a:srgbClr val="D45F37"/>
              </a:buClr>
              <a:tabLst>
                <a:tab pos="230183" algn="l"/>
              </a:tabLst>
              <a:defRPr/>
            </a:pPr>
            <a:endParaRPr lang="en-US" sz="2400" dirty="0">
              <a:solidFill>
                <a:schemeClr val="tx1">
                  <a:lumMod val="75000"/>
                  <a:lumOff val="25000"/>
                </a:schemeClr>
              </a:solidFill>
              <a:latin typeface="Calibri" panose="020F0502020204030204" pitchFamily="34" charset="0"/>
              <a:ea typeface="+mj-ea"/>
              <a:cs typeface="+mj-cs"/>
            </a:endParaRPr>
          </a:p>
        </p:txBody>
      </p:sp>
      <p:sp>
        <p:nvSpPr>
          <p:cNvPr id="16" name="L-Shape 15"/>
          <p:cNvSpPr/>
          <p:nvPr/>
        </p:nvSpPr>
        <p:spPr>
          <a:xfrm rot="10800000" flipV="1">
            <a:off x="8727582" y="4741648"/>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8" name="L-Shape 17"/>
          <p:cNvSpPr/>
          <p:nvPr/>
        </p:nvSpPr>
        <p:spPr>
          <a:xfrm rot="5400000" flipV="1">
            <a:off x="8723098" y="666751"/>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2" name="Rectangle 11"/>
          <p:cNvSpPr/>
          <p:nvPr/>
        </p:nvSpPr>
        <p:spPr>
          <a:xfrm>
            <a:off x="224118" y="666750"/>
            <a:ext cx="2823882" cy="4267200"/>
          </a:xfrm>
          <a:prstGeom prst="rect">
            <a:avLst/>
          </a:prstGeom>
          <a:solidFill>
            <a:srgbClr val="D0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Image(s)</a:t>
            </a:r>
          </a:p>
        </p:txBody>
      </p:sp>
      <p:pic>
        <p:nvPicPr>
          <p:cNvPr id="19" name="Picture 1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48600" y="133904"/>
            <a:ext cx="1048870" cy="439527"/>
          </a:xfrm>
          <a:prstGeom prst="rect">
            <a:avLst/>
          </a:prstGeom>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661718"/>
            <a:ext cx="3207645" cy="2138632"/>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83" y="2786062"/>
            <a:ext cx="3207645" cy="2084969"/>
          </a:xfrm>
          <a:prstGeom prst="rect">
            <a:avLst/>
          </a:prstGeom>
        </p:spPr>
      </p:pic>
      <p:sp>
        <p:nvSpPr>
          <p:cNvPr id="4" name="TextBox 3"/>
          <p:cNvSpPr txBox="1"/>
          <p:nvPr/>
        </p:nvSpPr>
        <p:spPr>
          <a:xfrm>
            <a:off x="3276600" y="4716720"/>
            <a:ext cx="1828800" cy="246221"/>
          </a:xfrm>
          <a:prstGeom prst="rect">
            <a:avLst/>
          </a:prstGeom>
          <a:noFill/>
        </p:spPr>
        <p:txBody>
          <a:bodyPr wrap="square" rtlCol="0">
            <a:spAutoFit/>
          </a:bodyPr>
          <a:lstStyle/>
          <a:p>
            <a:r>
              <a:rPr lang="en-US" sz="1000" dirty="0"/>
              <a:t>Photos by Crown Bees</a:t>
            </a:r>
          </a:p>
        </p:txBody>
      </p:sp>
    </p:spTree>
    <p:extLst>
      <p:ext uri="{BB962C8B-B14F-4D97-AF65-F5344CB8AC3E}">
        <p14:creationId xmlns:p14="http://schemas.microsoft.com/office/powerpoint/2010/main" val="32202195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28600" y="666750"/>
            <a:ext cx="8686800"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5" name="TextBox 14"/>
          <p:cNvSpPr txBox="1"/>
          <p:nvPr/>
        </p:nvSpPr>
        <p:spPr>
          <a:xfrm>
            <a:off x="228601" y="92057"/>
            <a:ext cx="8842011" cy="523220"/>
          </a:xfrm>
          <a:prstGeom prst="rect">
            <a:avLst/>
          </a:prstGeom>
          <a:noFill/>
        </p:spPr>
        <p:txBody>
          <a:bodyPr wrap="square" rtlCol="0">
            <a:spAutoFit/>
          </a:bodyPr>
          <a:lstStyle/>
          <a:p>
            <a:r>
              <a:rPr lang="en-US" sz="2800" b="1" kern="100" dirty="0">
                <a:solidFill>
                  <a:srgbClr val="1F4C63"/>
                </a:solidFill>
                <a:latin typeface="Cambria" panose="02040503050406030204" pitchFamily="18" charset="0"/>
                <a:ea typeface="+mj-ea"/>
                <a:cs typeface="Microsoft Sans Serif" panose="020B0604020202020204" pitchFamily="34" charset="0"/>
              </a:rPr>
              <a:t>About the PHTF</a:t>
            </a:r>
          </a:p>
        </p:txBody>
      </p:sp>
      <p:sp>
        <p:nvSpPr>
          <p:cNvPr id="14" name="Title 1"/>
          <p:cNvSpPr txBox="1">
            <a:spLocks/>
          </p:cNvSpPr>
          <p:nvPr/>
        </p:nvSpPr>
        <p:spPr>
          <a:xfrm>
            <a:off x="457200" y="666751"/>
            <a:ext cx="5486400" cy="4279526"/>
          </a:xfrm>
          <a:prstGeom prst="rect">
            <a:avLst/>
          </a:prstGeom>
        </p:spPr>
        <p:txBody>
          <a:bodyPr vert="horz" lIns="91440" tIns="45720" rIns="91440" bIns="45720" rtlCol="0" anchor="t" anchorCtr="0">
            <a:noAutofit/>
          </a:bodyPr>
          <a:lstStyle/>
          <a:p>
            <a:pPr>
              <a:lnSpc>
                <a:spcPct val="95000"/>
              </a:lnSpc>
              <a:spcBef>
                <a:spcPct val="0"/>
              </a:spcBef>
              <a:buClr>
                <a:srgbClr val="D45F37"/>
              </a:buClr>
              <a:defRPr/>
            </a:pPr>
            <a:r>
              <a:rPr lang="en-US" sz="2000" dirty="0">
                <a:solidFill>
                  <a:schemeClr val="tx1">
                    <a:lumMod val="75000"/>
                    <a:lumOff val="25000"/>
                  </a:schemeClr>
                </a:solidFill>
                <a:latin typeface="Calibri" panose="020F0502020204030204" pitchFamily="34" charset="0"/>
              </a:rPr>
              <a:t>The PHTF is comprised of a variety of stakeholders including </a:t>
            </a:r>
          </a:p>
          <a:p>
            <a:pPr marL="342892" indent="-342892">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rPr>
              <a:t>state agency representatives</a:t>
            </a:r>
          </a:p>
          <a:p>
            <a:pPr marL="342892" indent="-342892">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rPr>
              <a:t>pesticide applicator and producer representatives</a:t>
            </a:r>
          </a:p>
          <a:p>
            <a:pPr marL="342892" indent="-342892">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rPr>
              <a:t>conservation group representatives</a:t>
            </a:r>
          </a:p>
          <a:p>
            <a:pPr marL="342892" indent="-342892">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rPr>
              <a:t>agriculture representatives</a:t>
            </a:r>
          </a:p>
          <a:p>
            <a:pPr marL="342892" indent="-342892">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rPr>
              <a:t>tribal representatives</a:t>
            </a:r>
          </a:p>
          <a:p>
            <a:pPr marL="342892" indent="-342892">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rPr>
              <a:t>managed pollinator representatives</a:t>
            </a:r>
          </a:p>
          <a:p>
            <a:pPr marL="342892" indent="-342892">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rPr>
              <a:t>and other concerned members of the public.</a:t>
            </a:r>
          </a:p>
          <a:p>
            <a:pPr>
              <a:lnSpc>
                <a:spcPct val="95000"/>
              </a:lnSpc>
              <a:spcBef>
                <a:spcPct val="0"/>
              </a:spcBef>
              <a:buClr>
                <a:srgbClr val="D45F37"/>
              </a:buClr>
              <a:defRPr/>
            </a:pPr>
            <a:endParaRPr lang="en-US" sz="1600" dirty="0">
              <a:solidFill>
                <a:schemeClr val="tx1">
                  <a:lumMod val="75000"/>
                  <a:lumOff val="25000"/>
                </a:schemeClr>
              </a:solidFill>
              <a:latin typeface="Calibri" panose="020F0502020204030204" pitchFamily="34" charset="0"/>
              <a:ea typeface="+mj-ea"/>
              <a:cs typeface="+mj-cs"/>
            </a:endParaRPr>
          </a:p>
          <a:p>
            <a:pPr>
              <a:lnSpc>
                <a:spcPct val="95000"/>
              </a:lnSpc>
              <a:spcBef>
                <a:spcPct val="0"/>
              </a:spcBef>
              <a:buClr>
                <a:srgbClr val="D45F37"/>
              </a:buClr>
              <a:defRPr/>
            </a:pPr>
            <a:r>
              <a:rPr lang="en-US" sz="1600" dirty="0">
                <a:solidFill>
                  <a:schemeClr val="tx1">
                    <a:lumMod val="75000"/>
                    <a:lumOff val="25000"/>
                  </a:schemeClr>
                </a:solidFill>
                <a:latin typeface="Calibri" panose="020F0502020204030204" pitchFamily="34" charset="0"/>
                <a:ea typeface="+mj-ea"/>
                <a:cs typeface="+mj-cs"/>
              </a:rPr>
              <a:t>We also have a number of advisory members, and most members have been active in soliciting opinions from a variety of experts and people involved in some way with pollinators or pollination.</a:t>
            </a:r>
          </a:p>
        </p:txBody>
      </p:sp>
      <p:sp>
        <p:nvSpPr>
          <p:cNvPr id="9" name="L-Shape 8"/>
          <p:cNvSpPr/>
          <p:nvPr/>
        </p:nvSpPr>
        <p:spPr>
          <a:xfrm flipV="1">
            <a:off x="228601" y="666751"/>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0" name="L-Shape 9"/>
          <p:cNvSpPr/>
          <p:nvPr/>
        </p:nvSpPr>
        <p:spPr>
          <a:xfrm rot="16200000" flipV="1">
            <a:off x="228601" y="4741648"/>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48600" y="133904"/>
            <a:ext cx="1048870" cy="439527"/>
          </a:xfrm>
          <a:prstGeom prst="rect">
            <a:avLst/>
          </a:prstGeom>
        </p:spPr>
      </p:pic>
      <p:sp>
        <p:nvSpPr>
          <p:cNvPr id="16" name="Rectangle 15"/>
          <p:cNvSpPr/>
          <p:nvPr/>
        </p:nvSpPr>
        <p:spPr>
          <a:xfrm>
            <a:off x="6019800" y="666750"/>
            <a:ext cx="2895600" cy="2057400"/>
          </a:xfrm>
          <a:prstGeom prst="rect">
            <a:avLst/>
          </a:prstGeom>
          <a:solidFill>
            <a:srgbClr val="D0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Image</a:t>
            </a:r>
          </a:p>
        </p:txBody>
      </p:sp>
      <p:sp>
        <p:nvSpPr>
          <p:cNvPr id="18" name="Rectangle 17"/>
          <p:cNvSpPr/>
          <p:nvPr/>
        </p:nvSpPr>
        <p:spPr>
          <a:xfrm>
            <a:off x="6019800" y="2888876"/>
            <a:ext cx="2895600" cy="2057400"/>
          </a:xfrm>
          <a:prstGeom prst="rect">
            <a:avLst/>
          </a:prstGeom>
          <a:solidFill>
            <a:srgbClr val="D0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Image</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1492"/>
          <a:stretch/>
        </p:blipFill>
        <p:spPr>
          <a:xfrm>
            <a:off x="5863936" y="671945"/>
            <a:ext cx="3048000" cy="4274331"/>
          </a:xfrm>
          <a:prstGeom prst="rect">
            <a:avLst/>
          </a:prstGeom>
        </p:spPr>
      </p:pic>
    </p:spTree>
    <p:extLst>
      <p:ext uri="{BB962C8B-B14F-4D97-AF65-F5344CB8AC3E}">
        <p14:creationId xmlns:p14="http://schemas.microsoft.com/office/powerpoint/2010/main" val="31218374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28600" y="666750"/>
            <a:ext cx="8686800"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5" name="TextBox 14"/>
          <p:cNvSpPr txBox="1"/>
          <p:nvPr/>
        </p:nvSpPr>
        <p:spPr>
          <a:xfrm>
            <a:off x="228601" y="92057"/>
            <a:ext cx="8842011" cy="523220"/>
          </a:xfrm>
          <a:prstGeom prst="rect">
            <a:avLst/>
          </a:prstGeom>
          <a:noFill/>
        </p:spPr>
        <p:txBody>
          <a:bodyPr wrap="square" rtlCol="0">
            <a:spAutoFit/>
          </a:bodyPr>
          <a:lstStyle/>
          <a:p>
            <a:r>
              <a:rPr lang="en-US" sz="2800" b="1" kern="100" dirty="0">
                <a:solidFill>
                  <a:srgbClr val="1F4C63"/>
                </a:solidFill>
                <a:latin typeface="Cambria" panose="02040503050406030204" pitchFamily="18" charset="0"/>
                <a:ea typeface="+mj-ea"/>
                <a:cs typeface="Microsoft Sans Serif" panose="020B0604020202020204" pitchFamily="34" charset="0"/>
              </a:rPr>
              <a:t>PHTF Recommendations</a:t>
            </a:r>
            <a:endParaRPr lang="en-US" sz="2800" b="1" kern="100" dirty="0">
              <a:solidFill>
                <a:srgbClr val="1F4C63"/>
              </a:solidFill>
              <a:latin typeface="Cambria" panose="02040503050406030204" pitchFamily="18" charset="0"/>
              <a:ea typeface="+mj-ea"/>
              <a:cs typeface="Microsoft Sans Serif" panose="020B0604020202020204" pitchFamily="34" charset="0"/>
            </a:endParaRPr>
          </a:p>
        </p:txBody>
      </p:sp>
      <p:sp>
        <p:nvSpPr>
          <p:cNvPr id="14" name="Title 1"/>
          <p:cNvSpPr txBox="1">
            <a:spLocks/>
          </p:cNvSpPr>
          <p:nvPr/>
        </p:nvSpPr>
        <p:spPr>
          <a:xfrm>
            <a:off x="457200" y="666751"/>
            <a:ext cx="4724401" cy="4279526"/>
          </a:xfrm>
          <a:prstGeom prst="rect">
            <a:avLst/>
          </a:prstGeom>
        </p:spPr>
        <p:txBody>
          <a:bodyPr vert="horz" lIns="91440" tIns="45720" rIns="91440" bIns="45720" rtlCol="0" anchor="t" anchorCtr="0">
            <a:noAutofit/>
          </a:bodyPr>
          <a:lstStyle/>
          <a:p>
            <a:pPr>
              <a:lnSpc>
                <a:spcPct val="95000"/>
              </a:lnSpc>
              <a:spcBef>
                <a:spcPct val="0"/>
              </a:spcBef>
              <a:buClr>
                <a:srgbClr val="D45F37"/>
              </a:buClr>
              <a:defRPr/>
            </a:pPr>
            <a:endParaRPr lang="en-US" sz="1600" dirty="0">
              <a:solidFill>
                <a:schemeClr val="tx1">
                  <a:lumMod val="75000"/>
                  <a:lumOff val="25000"/>
                </a:schemeClr>
              </a:solidFill>
              <a:latin typeface="Calibri" panose="020F0502020204030204" pitchFamily="34" charset="0"/>
              <a:ea typeface="+mj-ea"/>
              <a:cs typeface="+mj-cs"/>
            </a:endParaRPr>
          </a:p>
        </p:txBody>
      </p:sp>
      <p:sp>
        <p:nvSpPr>
          <p:cNvPr id="9" name="L-Shape 8"/>
          <p:cNvSpPr/>
          <p:nvPr/>
        </p:nvSpPr>
        <p:spPr>
          <a:xfrm flipV="1">
            <a:off x="228601" y="666751"/>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0" name="L-Shape 9"/>
          <p:cNvSpPr/>
          <p:nvPr/>
        </p:nvSpPr>
        <p:spPr>
          <a:xfrm rot="16200000" flipV="1">
            <a:off x="228601" y="4741648"/>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48600" y="133904"/>
            <a:ext cx="1048870" cy="439527"/>
          </a:xfrm>
          <a:prstGeom prst="rect">
            <a:avLst/>
          </a:prstGeom>
        </p:spPr>
      </p:pic>
      <p:sp>
        <p:nvSpPr>
          <p:cNvPr id="16" name="Rectangle 15"/>
          <p:cNvSpPr/>
          <p:nvPr/>
        </p:nvSpPr>
        <p:spPr>
          <a:xfrm>
            <a:off x="6019800" y="666750"/>
            <a:ext cx="2895600" cy="2057400"/>
          </a:xfrm>
          <a:prstGeom prst="rect">
            <a:avLst/>
          </a:prstGeom>
          <a:solidFill>
            <a:srgbClr val="D0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Image</a:t>
            </a:r>
          </a:p>
        </p:txBody>
      </p:sp>
      <p:sp>
        <p:nvSpPr>
          <p:cNvPr id="18" name="Rectangle 17"/>
          <p:cNvSpPr/>
          <p:nvPr/>
        </p:nvSpPr>
        <p:spPr>
          <a:xfrm>
            <a:off x="6019800" y="2888876"/>
            <a:ext cx="2895600" cy="2057400"/>
          </a:xfrm>
          <a:prstGeom prst="rect">
            <a:avLst/>
          </a:prstGeom>
          <a:solidFill>
            <a:srgbClr val="D0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Image</a:t>
            </a:r>
          </a:p>
        </p:txBody>
      </p:sp>
      <p:pic>
        <p:nvPicPr>
          <p:cNvPr id="2" name="Picture 1"/>
          <p:cNvPicPr>
            <a:picLocks noChangeAspect="1"/>
          </p:cNvPicPr>
          <p:nvPr/>
        </p:nvPicPr>
        <p:blipFill>
          <a:blip r:embed="rId3"/>
          <a:stretch>
            <a:fillRect/>
          </a:stretch>
        </p:blipFill>
        <p:spPr>
          <a:xfrm>
            <a:off x="5181601" y="34220"/>
            <a:ext cx="3962400" cy="5075434"/>
          </a:xfrm>
          <a:prstGeom prst="rect">
            <a:avLst/>
          </a:prstGeom>
        </p:spPr>
      </p:pic>
      <p:sp>
        <p:nvSpPr>
          <p:cNvPr id="12" name="Title 1"/>
          <p:cNvSpPr txBox="1">
            <a:spLocks/>
          </p:cNvSpPr>
          <p:nvPr/>
        </p:nvSpPr>
        <p:spPr>
          <a:xfrm>
            <a:off x="457200" y="971549"/>
            <a:ext cx="4038600" cy="3974727"/>
          </a:xfrm>
          <a:prstGeom prst="rect">
            <a:avLst/>
          </a:prstGeom>
        </p:spPr>
        <p:txBody>
          <a:bodyPr vert="horz" lIns="91440" tIns="45720" rIns="91440" bIns="45720" rtlCol="0" anchor="t" anchorCtr="0">
            <a:noAutofit/>
          </a:bodyPr>
          <a:lstStyle/>
          <a:p>
            <a:pPr marL="342892" indent="-342892">
              <a:lnSpc>
                <a:spcPct val="95000"/>
              </a:lnSpc>
              <a:spcBef>
                <a:spcPct val="0"/>
              </a:spcBef>
              <a:buClr>
                <a:srgbClr val="D45F37"/>
              </a:buClr>
              <a:buFont typeface="Arial" panose="020B0604020202020204" pitchFamily="34" charset="0"/>
              <a:buChar char="•"/>
              <a:defRPr/>
            </a:pPr>
            <a:r>
              <a:rPr lang="en-US" sz="2000" dirty="0" smtClean="0">
                <a:solidFill>
                  <a:schemeClr val="tx1">
                    <a:lumMod val="75000"/>
                    <a:lumOff val="25000"/>
                  </a:schemeClr>
                </a:solidFill>
                <a:latin typeface="Calibri" panose="020F0502020204030204" pitchFamily="34" charset="0"/>
              </a:rPr>
              <a:t>Were </a:t>
            </a:r>
            <a:r>
              <a:rPr lang="en-US" sz="2000" dirty="0">
                <a:solidFill>
                  <a:schemeClr val="tx1">
                    <a:lumMod val="75000"/>
                    <a:lumOff val="25000"/>
                  </a:schemeClr>
                </a:solidFill>
                <a:latin typeface="Calibri" panose="020F0502020204030204" pitchFamily="34" charset="0"/>
              </a:rPr>
              <a:t>sent to the legislature in November </a:t>
            </a:r>
            <a:r>
              <a:rPr lang="en-US" sz="2000" dirty="0" smtClean="0">
                <a:solidFill>
                  <a:schemeClr val="tx1">
                    <a:lumMod val="75000"/>
                    <a:lumOff val="25000"/>
                  </a:schemeClr>
                </a:solidFill>
                <a:latin typeface="Calibri" panose="020F0502020204030204" pitchFamily="34" charset="0"/>
              </a:rPr>
              <a:t>2020</a:t>
            </a:r>
          </a:p>
          <a:p>
            <a:pPr marL="342892" indent="-342892">
              <a:lnSpc>
                <a:spcPct val="95000"/>
              </a:lnSpc>
              <a:spcBef>
                <a:spcPct val="0"/>
              </a:spcBef>
              <a:buClr>
                <a:srgbClr val="D45F37"/>
              </a:buClr>
              <a:buFont typeface="Arial" panose="020B0604020202020204" pitchFamily="34" charset="0"/>
              <a:buChar char="•"/>
              <a:defRPr/>
            </a:pPr>
            <a:endParaRPr lang="en-US" sz="2000" dirty="0">
              <a:solidFill>
                <a:schemeClr val="tx1">
                  <a:lumMod val="75000"/>
                  <a:lumOff val="25000"/>
                </a:schemeClr>
              </a:solidFill>
              <a:latin typeface="Calibri" panose="020F0502020204030204" pitchFamily="34" charset="0"/>
            </a:endParaRPr>
          </a:p>
          <a:p>
            <a:pPr marL="342892" indent="-342892">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rPr>
              <a:t>Can be found on our website: </a:t>
            </a:r>
            <a:r>
              <a:rPr lang="en-US" sz="2000" dirty="0" smtClean="0">
                <a:solidFill>
                  <a:schemeClr val="tx1">
                    <a:lumMod val="75000"/>
                    <a:lumOff val="25000"/>
                  </a:schemeClr>
                </a:solidFill>
                <a:latin typeface="Calibri" panose="020F0502020204030204" pitchFamily="34" charset="0"/>
              </a:rPr>
              <a:t>agr.wa.gov/pollinators </a:t>
            </a:r>
            <a:endParaRPr lang="en-US" sz="2000" dirty="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15861408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28600" y="666750"/>
            <a:ext cx="8686800"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5" name="TextBox 14"/>
          <p:cNvSpPr txBox="1"/>
          <p:nvPr/>
        </p:nvSpPr>
        <p:spPr>
          <a:xfrm>
            <a:off x="228601" y="92057"/>
            <a:ext cx="8842011" cy="523220"/>
          </a:xfrm>
          <a:prstGeom prst="rect">
            <a:avLst/>
          </a:prstGeom>
          <a:noFill/>
        </p:spPr>
        <p:txBody>
          <a:bodyPr wrap="square" rtlCol="0">
            <a:spAutoFit/>
          </a:bodyPr>
          <a:lstStyle/>
          <a:p>
            <a:r>
              <a:rPr lang="en-US" sz="2800" b="1" kern="100" dirty="0">
                <a:solidFill>
                  <a:srgbClr val="1F4C63"/>
                </a:solidFill>
                <a:latin typeface="Cambria" panose="02040503050406030204" pitchFamily="18" charset="0"/>
                <a:ea typeface="+mj-ea"/>
                <a:cs typeface="Microsoft Sans Serif" panose="020B0604020202020204" pitchFamily="34" charset="0"/>
              </a:rPr>
              <a:t>Pollinator Bill: SB 5253</a:t>
            </a:r>
            <a:endParaRPr lang="en-US" sz="2800" b="1" kern="100" dirty="0">
              <a:solidFill>
                <a:srgbClr val="1F4C63"/>
              </a:solidFill>
              <a:latin typeface="Cambria" panose="02040503050406030204" pitchFamily="18" charset="0"/>
              <a:ea typeface="+mj-ea"/>
              <a:cs typeface="Microsoft Sans Serif" panose="020B0604020202020204" pitchFamily="34" charset="0"/>
            </a:endParaRPr>
          </a:p>
        </p:txBody>
      </p:sp>
      <p:sp>
        <p:nvSpPr>
          <p:cNvPr id="14" name="Title 1"/>
          <p:cNvSpPr txBox="1">
            <a:spLocks/>
          </p:cNvSpPr>
          <p:nvPr/>
        </p:nvSpPr>
        <p:spPr>
          <a:xfrm>
            <a:off x="457200" y="666751"/>
            <a:ext cx="4724401" cy="4279526"/>
          </a:xfrm>
          <a:prstGeom prst="rect">
            <a:avLst/>
          </a:prstGeom>
        </p:spPr>
        <p:txBody>
          <a:bodyPr vert="horz" lIns="91440" tIns="45720" rIns="91440" bIns="45720" rtlCol="0" anchor="t" anchorCtr="0">
            <a:noAutofit/>
          </a:bodyPr>
          <a:lstStyle/>
          <a:p>
            <a:pPr>
              <a:lnSpc>
                <a:spcPct val="95000"/>
              </a:lnSpc>
              <a:spcBef>
                <a:spcPct val="0"/>
              </a:spcBef>
              <a:buClr>
                <a:srgbClr val="D45F37"/>
              </a:buClr>
              <a:defRPr/>
            </a:pPr>
            <a:endParaRPr lang="en-US" sz="1600" dirty="0">
              <a:solidFill>
                <a:schemeClr val="tx1">
                  <a:lumMod val="75000"/>
                  <a:lumOff val="25000"/>
                </a:schemeClr>
              </a:solidFill>
              <a:latin typeface="Calibri" panose="020F0502020204030204" pitchFamily="34" charset="0"/>
              <a:ea typeface="+mj-ea"/>
              <a:cs typeface="+mj-cs"/>
            </a:endParaRPr>
          </a:p>
        </p:txBody>
      </p:sp>
      <p:sp>
        <p:nvSpPr>
          <p:cNvPr id="9" name="L-Shape 8"/>
          <p:cNvSpPr/>
          <p:nvPr/>
        </p:nvSpPr>
        <p:spPr>
          <a:xfrm flipV="1">
            <a:off x="228601" y="666751"/>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0" name="L-Shape 9"/>
          <p:cNvSpPr/>
          <p:nvPr/>
        </p:nvSpPr>
        <p:spPr>
          <a:xfrm rot="16200000" flipV="1">
            <a:off x="228601" y="4741648"/>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48600" y="133904"/>
            <a:ext cx="1048870" cy="439527"/>
          </a:xfrm>
          <a:prstGeom prst="rect">
            <a:avLst/>
          </a:prstGeom>
        </p:spPr>
      </p:pic>
      <p:sp>
        <p:nvSpPr>
          <p:cNvPr id="16" name="Rectangle 15"/>
          <p:cNvSpPr/>
          <p:nvPr/>
        </p:nvSpPr>
        <p:spPr>
          <a:xfrm>
            <a:off x="6019800" y="666750"/>
            <a:ext cx="2895600" cy="2057400"/>
          </a:xfrm>
          <a:prstGeom prst="rect">
            <a:avLst/>
          </a:prstGeom>
          <a:solidFill>
            <a:srgbClr val="D0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Image</a:t>
            </a:r>
          </a:p>
        </p:txBody>
      </p:sp>
      <p:sp>
        <p:nvSpPr>
          <p:cNvPr id="12" name="Title 1"/>
          <p:cNvSpPr txBox="1">
            <a:spLocks/>
          </p:cNvSpPr>
          <p:nvPr/>
        </p:nvSpPr>
        <p:spPr>
          <a:xfrm>
            <a:off x="457200" y="971549"/>
            <a:ext cx="3733800" cy="3974727"/>
          </a:xfrm>
          <a:prstGeom prst="rect">
            <a:avLst/>
          </a:prstGeom>
        </p:spPr>
        <p:txBody>
          <a:bodyPr vert="horz" lIns="91440" tIns="45720" rIns="91440" bIns="45720" rtlCol="0" anchor="t" anchorCtr="0">
            <a:noAutofit/>
          </a:bodyPr>
          <a:lstStyle/>
          <a:p>
            <a:pPr marL="342892" indent="-342892">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rPr>
              <a:t>Implements many of the recommendations of the task force</a:t>
            </a:r>
          </a:p>
          <a:p>
            <a:pPr marL="342892" indent="-342892">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rPr>
              <a:t>Continues the task force to help with implementation</a:t>
            </a:r>
          </a:p>
          <a:p>
            <a:pPr marL="342892" indent="-342892">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rPr>
              <a:t>Affects WSDA, WDFW, WA-DOR, etc.</a:t>
            </a:r>
          </a:p>
          <a:p>
            <a:pPr marL="342892" indent="-342892">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rPr>
              <a:t>Passed in the Senate and House unanimously</a:t>
            </a:r>
          </a:p>
          <a:p>
            <a:pPr marL="342892" indent="-342892">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rPr>
              <a:t>Was signed into law and fully funded!!!!</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2141" y="645054"/>
            <a:ext cx="4573260" cy="3420687"/>
          </a:xfrm>
          <a:prstGeom prst="rect">
            <a:avLst/>
          </a:prstGeom>
        </p:spPr>
      </p:pic>
    </p:spTree>
    <p:extLst>
      <p:ext uri="{BB962C8B-B14F-4D97-AF65-F5344CB8AC3E}">
        <p14:creationId xmlns:p14="http://schemas.microsoft.com/office/powerpoint/2010/main" val="40571330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28600" y="666750"/>
            <a:ext cx="8686800"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5" name="TextBox 14"/>
          <p:cNvSpPr txBox="1"/>
          <p:nvPr/>
        </p:nvSpPr>
        <p:spPr>
          <a:xfrm>
            <a:off x="228600" y="92057"/>
            <a:ext cx="8842011" cy="523220"/>
          </a:xfrm>
          <a:prstGeom prst="rect">
            <a:avLst/>
          </a:prstGeom>
          <a:noFill/>
        </p:spPr>
        <p:txBody>
          <a:bodyPr wrap="square" rtlCol="0">
            <a:spAutoFit/>
          </a:bodyPr>
          <a:lstStyle/>
          <a:p>
            <a:r>
              <a:rPr lang="en-US" sz="2800" b="1" kern="100" dirty="0" smtClean="0">
                <a:solidFill>
                  <a:srgbClr val="1F4C63"/>
                </a:solidFill>
                <a:latin typeface="Cambria" panose="02040503050406030204" pitchFamily="18" charset="0"/>
                <a:ea typeface="+mj-ea"/>
                <a:cs typeface="Microsoft Sans Serif" panose="020B0604020202020204" pitchFamily="34" charset="0"/>
              </a:rPr>
              <a:t>PHTF Implementation Plan</a:t>
            </a:r>
            <a:endParaRPr lang="en-US" sz="2800" b="1" kern="100" dirty="0">
              <a:solidFill>
                <a:srgbClr val="1F4C63"/>
              </a:solidFill>
              <a:latin typeface="Cambria" panose="02040503050406030204" pitchFamily="18" charset="0"/>
              <a:ea typeface="+mj-ea"/>
              <a:cs typeface="Microsoft Sans Serif" panose="020B0604020202020204" pitchFamily="34" charset="0"/>
            </a:endParaRPr>
          </a:p>
        </p:txBody>
      </p:sp>
      <p:sp>
        <p:nvSpPr>
          <p:cNvPr id="14" name="Title 1"/>
          <p:cNvSpPr txBox="1">
            <a:spLocks/>
          </p:cNvSpPr>
          <p:nvPr/>
        </p:nvSpPr>
        <p:spPr>
          <a:xfrm>
            <a:off x="457200" y="895350"/>
            <a:ext cx="5486400" cy="3832740"/>
          </a:xfrm>
          <a:prstGeom prst="rect">
            <a:avLst/>
          </a:prstGeom>
        </p:spPr>
        <p:txBody>
          <a:bodyPr vert="horz" lIns="91440" tIns="45720" rIns="91440" bIns="45720" rtlCol="0" anchor="t" anchorCtr="0">
            <a:noAutofit/>
          </a:bodyPr>
          <a:lstStyle/>
          <a:p>
            <a:pPr>
              <a:lnSpc>
                <a:spcPct val="95000"/>
              </a:lnSpc>
              <a:spcBef>
                <a:spcPct val="0"/>
              </a:spcBef>
              <a:buClr>
                <a:srgbClr val="D45F37"/>
              </a:buClr>
              <a:defRPr/>
            </a:pPr>
            <a:r>
              <a:rPr lang="en-US" sz="2000" dirty="0" smtClean="0">
                <a:solidFill>
                  <a:schemeClr val="tx1">
                    <a:lumMod val="75000"/>
                    <a:lumOff val="25000"/>
                  </a:schemeClr>
                </a:solidFill>
                <a:latin typeface="Calibri" panose="020F0502020204030204" pitchFamily="34" charset="0"/>
              </a:rPr>
              <a:t>An implementation plan for SB 5253 is due to the legislature on December 31, 2021.</a:t>
            </a:r>
          </a:p>
          <a:p>
            <a:pPr>
              <a:lnSpc>
                <a:spcPct val="95000"/>
              </a:lnSpc>
              <a:spcBef>
                <a:spcPct val="0"/>
              </a:spcBef>
              <a:buClr>
                <a:srgbClr val="D45F37"/>
              </a:buClr>
              <a:defRPr/>
            </a:pPr>
            <a:endParaRPr lang="en-US" sz="2000" dirty="0">
              <a:solidFill>
                <a:schemeClr val="tx1">
                  <a:lumMod val="75000"/>
                  <a:lumOff val="25000"/>
                </a:schemeClr>
              </a:solidFill>
              <a:latin typeface="Calibri" panose="020F0502020204030204" pitchFamily="34" charset="0"/>
            </a:endParaRPr>
          </a:p>
          <a:p>
            <a:pPr>
              <a:lnSpc>
                <a:spcPct val="95000"/>
              </a:lnSpc>
              <a:spcBef>
                <a:spcPct val="0"/>
              </a:spcBef>
              <a:buClr>
                <a:srgbClr val="D45F37"/>
              </a:buClr>
              <a:defRPr/>
            </a:pPr>
            <a:r>
              <a:rPr lang="en-US" sz="2000" dirty="0" smtClean="0">
                <a:solidFill>
                  <a:schemeClr val="tx1">
                    <a:lumMod val="75000"/>
                    <a:lumOff val="25000"/>
                  </a:schemeClr>
                </a:solidFill>
                <a:latin typeface="Calibri" panose="020F0502020204030204" pitchFamily="34" charset="0"/>
              </a:rPr>
              <a:t>It is currently in review. (Yay!)</a:t>
            </a:r>
          </a:p>
          <a:p>
            <a:pPr>
              <a:lnSpc>
                <a:spcPct val="95000"/>
              </a:lnSpc>
              <a:spcBef>
                <a:spcPct val="0"/>
              </a:spcBef>
              <a:buClr>
                <a:srgbClr val="D45F37"/>
              </a:buClr>
              <a:defRPr/>
            </a:pPr>
            <a:endParaRPr lang="en-US" sz="2000" dirty="0">
              <a:solidFill>
                <a:schemeClr val="tx1">
                  <a:lumMod val="75000"/>
                  <a:lumOff val="25000"/>
                </a:schemeClr>
              </a:solidFill>
              <a:latin typeface="Calibri" panose="020F0502020204030204" pitchFamily="34" charset="0"/>
            </a:endParaRPr>
          </a:p>
          <a:p>
            <a:pPr>
              <a:lnSpc>
                <a:spcPct val="95000"/>
              </a:lnSpc>
              <a:spcBef>
                <a:spcPct val="0"/>
              </a:spcBef>
              <a:buClr>
                <a:srgbClr val="D45F37"/>
              </a:buClr>
              <a:defRPr/>
            </a:pPr>
            <a:r>
              <a:rPr lang="en-US" sz="2000" dirty="0" smtClean="0">
                <a:solidFill>
                  <a:schemeClr val="tx1">
                    <a:lumMod val="75000"/>
                    <a:lumOff val="25000"/>
                  </a:schemeClr>
                </a:solidFill>
                <a:latin typeface="Calibri" panose="020F0502020204030204" pitchFamily="34" charset="0"/>
              </a:rPr>
              <a:t>A WSDA report on the risk of neonicotinoid pesticides to pollinators is also due to the legislature on December 31, 2021.</a:t>
            </a:r>
          </a:p>
          <a:p>
            <a:pPr>
              <a:lnSpc>
                <a:spcPct val="95000"/>
              </a:lnSpc>
              <a:spcBef>
                <a:spcPct val="0"/>
              </a:spcBef>
              <a:buClr>
                <a:srgbClr val="D45F37"/>
              </a:buClr>
              <a:defRPr/>
            </a:pPr>
            <a:endParaRPr lang="en-US" sz="2000" dirty="0">
              <a:solidFill>
                <a:schemeClr val="tx1">
                  <a:lumMod val="75000"/>
                  <a:lumOff val="25000"/>
                </a:schemeClr>
              </a:solidFill>
              <a:latin typeface="Calibri" panose="020F0502020204030204" pitchFamily="34" charset="0"/>
            </a:endParaRPr>
          </a:p>
          <a:p>
            <a:pPr>
              <a:lnSpc>
                <a:spcPct val="95000"/>
              </a:lnSpc>
              <a:spcBef>
                <a:spcPct val="0"/>
              </a:spcBef>
              <a:buClr>
                <a:srgbClr val="D45F37"/>
              </a:buClr>
              <a:defRPr/>
            </a:pPr>
            <a:r>
              <a:rPr lang="en-US" sz="2000" dirty="0" smtClean="0">
                <a:solidFill>
                  <a:schemeClr val="tx1">
                    <a:lumMod val="75000"/>
                    <a:lumOff val="25000"/>
                  </a:schemeClr>
                </a:solidFill>
                <a:latin typeface="Calibri" panose="020F0502020204030204" pitchFamily="34" charset="0"/>
              </a:rPr>
              <a:t>(It is also in review. Yay!)</a:t>
            </a:r>
            <a:endParaRPr lang="en-US" sz="2000" dirty="0" smtClean="0">
              <a:solidFill>
                <a:schemeClr val="tx1">
                  <a:lumMod val="75000"/>
                  <a:lumOff val="25000"/>
                </a:schemeClr>
              </a:solidFill>
              <a:latin typeface="Calibri" panose="020F0502020204030204" pitchFamily="34" charset="0"/>
            </a:endParaRPr>
          </a:p>
          <a:p>
            <a:pPr>
              <a:lnSpc>
                <a:spcPct val="95000"/>
              </a:lnSpc>
              <a:spcBef>
                <a:spcPct val="0"/>
              </a:spcBef>
              <a:buClr>
                <a:srgbClr val="D45F37"/>
              </a:buClr>
              <a:defRPr/>
            </a:pPr>
            <a:r>
              <a:rPr lang="en-US" sz="2000" b="1" dirty="0" smtClean="0">
                <a:solidFill>
                  <a:schemeClr val="tx1">
                    <a:lumMod val="75000"/>
                    <a:lumOff val="25000"/>
                  </a:schemeClr>
                </a:solidFill>
                <a:latin typeface="Calibri" panose="020F0502020204030204" pitchFamily="34" charset="0"/>
                <a:ea typeface="+mj-ea"/>
                <a:cs typeface="+mj-cs"/>
              </a:rPr>
              <a:t/>
            </a:r>
            <a:br>
              <a:rPr lang="en-US" sz="2000" b="1" dirty="0" smtClean="0">
                <a:solidFill>
                  <a:schemeClr val="tx1">
                    <a:lumMod val="75000"/>
                    <a:lumOff val="25000"/>
                  </a:schemeClr>
                </a:solidFill>
                <a:latin typeface="Calibri" panose="020F0502020204030204" pitchFamily="34" charset="0"/>
                <a:ea typeface="+mj-ea"/>
                <a:cs typeface="+mj-cs"/>
              </a:rPr>
            </a:br>
            <a:endParaRPr lang="en-US" sz="1200" b="1" dirty="0">
              <a:solidFill>
                <a:schemeClr val="tx1">
                  <a:lumMod val="75000"/>
                  <a:lumOff val="25000"/>
                </a:schemeClr>
              </a:solidFill>
              <a:latin typeface="Calibri" panose="020F0502020204030204" pitchFamily="34" charset="0"/>
              <a:ea typeface="+mj-ea"/>
              <a:cs typeface="+mj-cs"/>
            </a:endParaRPr>
          </a:p>
          <a:p>
            <a:pPr marR="0" lvl="0" indent="230188" algn="l" defTabSz="914400" rtl="0" eaLnBrk="1" fontAlgn="auto" latinLnBrk="0" hangingPunct="1">
              <a:spcBef>
                <a:spcPct val="0"/>
              </a:spcBef>
              <a:spcAft>
                <a:spcPts val="0"/>
              </a:spcAft>
              <a:buClr>
                <a:srgbClr val="D45F37"/>
              </a:buClr>
              <a:buSzTx/>
              <a:tabLst>
                <a:tab pos="230188" algn="l"/>
              </a:tabLst>
              <a:defRPr/>
            </a:pPr>
            <a:endParaRPr lang="en-US" sz="2400" noProof="0" dirty="0" smtClean="0">
              <a:solidFill>
                <a:schemeClr val="tx1">
                  <a:lumMod val="75000"/>
                  <a:lumOff val="25000"/>
                </a:schemeClr>
              </a:solidFill>
              <a:latin typeface="Calibri" panose="020F0502020204030204" pitchFamily="34" charset="0"/>
              <a:ea typeface="+mj-ea"/>
              <a:cs typeface="+mj-cs"/>
            </a:endParaRPr>
          </a:p>
          <a:p>
            <a:pPr marR="0" lvl="0" indent="230188" algn="l" defTabSz="914400" rtl="0" eaLnBrk="1" fontAlgn="auto" latinLnBrk="0" hangingPunct="1">
              <a:spcBef>
                <a:spcPct val="0"/>
              </a:spcBef>
              <a:spcAft>
                <a:spcPts val="0"/>
              </a:spcAft>
              <a:buClr>
                <a:srgbClr val="D45F37"/>
              </a:buClr>
              <a:buSzTx/>
              <a:tabLst>
                <a:tab pos="230188" algn="l"/>
              </a:tabLst>
              <a:defRPr/>
            </a:pPr>
            <a:endParaRPr kumimoji="0" lang="en-US" sz="2400" i="0" u="none" strike="noStrike" kern="1200" cap="none" spc="0" normalizeH="0" dirty="0" smtClean="0">
              <a:ln>
                <a:noFill/>
              </a:ln>
              <a:solidFill>
                <a:schemeClr val="tx1">
                  <a:lumMod val="75000"/>
                  <a:lumOff val="25000"/>
                </a:schemeClr>
              </a:solidFill>
              <a:effectLst/>
              <a:uLnTx/>
              <a:uFillTx/>
              <a:latin typeface="Calibri" panose="020F0502020204030204" pitchFamily="34" charset="0"/>
              <a:ea typeface="+mj-ea"/>
              <a:cs typeface="+mj-cs"/>
            </a:endParaRPr>
          </a:p>
        </p:txBody>
      </p:sp>
      <p:sp>
        <p:nvSpPr>
          <p:cNvPr id="9" name="L-Shape 8"/>
          <p:cNvSpPr/>
          <p:nvPr/>
        </p:nvSpPr>
        <p:spPr>
          <a:xfrm flipV="1">
            <a:off x="228600" y="666750"/>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0" name="L-Shape 9"/>
          <p:cNvSpPr/>
          <p:nvPr/>
        </p:nvSpPr>
        <p:spPr>
          <a:xfrm rot="16200000" flipV="1">
            <a:off x="228600" y="4741648"/>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48600" y="133903"/>
            <a:ext cx="1048870" cy="439527"/>
          </a:xfrm>
          <a:prstGeom prst="rect">
            <a:avLst/>
          </a:prstGeom>
        </p:spPr>
      </p:pic>
      <p:sp>
        <p:nvSpPr>
          <p:cNvPr id="16" name="Rectangle 15"/>
          <p:cNvSpPr/>
          <p:nvPr/>
        </p:nvSpPr>
        <p:spPr>
          <a:xfrm>
            <a:off x="6019800" y="666750"/>
            <a:ext cx="2895600" cy="2057400"/>
          </a:xfrm>
          <a:prstGeom prst="rect">
            <a:avLst/>
          </a:prstGeom>
          <a:solidFill>
            <a:srgbClr val="D0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Image</a:t>
            </a:r>
            <a:endParaRPr lang="en-US" dirty="0"/>
          </a:p>
        </p:txBody>
      </p:sp>
      <p:sp>
        <p:nvSpPr>
          <p:cNvPr id="18" name="Rectangle 17"/>
          <p:cNvSpPr/>
          <p:nvPr/>
        </p:nvSpPr>
        <p:spPr>
          <a:xfrm>
            <a:off x="6019800" y="2888876"/>
            <a:ext cx="2895600" cy="2057400"/>
          </a:xfrm>
          <a:prstGeom prst="rect">
            <a:avLst/>
          </a:prstGeom>
          <a:solidFill>
            <a:srgbClr val="D0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Image</a:t>
            </a:r>
            <a:endParaRPr lang="en-US" dirty="0"/>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b="21065"/>
          <a:stretch/>
        </p:blipFill>
        <p:spPr>
          <a:xfrm>
            <a:off x="5856260" y="666751"/>
            <a:ext cx="3044621" cy="4267200"/>
          </a:xfrm>
          <a:prstGeom prst="rect">
            <a:avLst/>
          </a:prstGeom>
        </p:spPr>
      </p:pic>
    </p:spTree>
    <p:extLst>
      <p:ext uri="{BB962C8B-B14F-4D97-AF65-F5344CB8AC3E}">
        <p14:creationId xmlns:p14="http://schemas.microsoft.com/office/powerpoint/2010/main" val="10299450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28600" y="92057"/>
            <a:ext cx="8842011" cy="523220"/>
          </a:xfrm>
          <a:prstGeom prst="rect">
            <a:avLst/>
          </a:prstGeom>
          <a:noFill/>
        </p:spPr>
        <p:txBody>
          <a:bodyPr wrap="square" rtlCol="0">
            <a:spAutoFit/>
          </a:bodyPr>
          <a:lstStyle/>
          <a:p>
            <a:r>
              <a:rPr lang="en-US" sz="2800" b="1" kern="100" dirty="0" smtClean="0">
                <a:solidFill>
                  <a:srgbClr val="1F4C63"/>
                </a:solidFill>
                <a:latin typeface="Cambria" panose="02040503050406030204" pitchFamily="18" charset="0"/>
                <a:ea typeface="+mj-ea"/>
                <a:cs typeface="Microsoft Sans Serif" panose="020B0604020202020204" pitchFamily="34" charset="0"/>
              </a:rPr>
              <a:t>Outline</a:t>
            </a:r>
            <a:endParaRPr lang="en-US" sz="2800" b="1" kern="100" dirty="0">
              <a:solidFill>
                <a:srgbClr val="1F4C63"/>
              </a:solidFill>
              <a:latin typeface="Cambria" panose="02040503050406030204" pitchFamily="18" charset="0"/>
              <a:ea typeface="+mj-ea"/>
              <a:cs typeface="Microsoft Sans Serif" panose="020B0604020202020204" pitchFamily="34" charset="0"/>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48600" y="133903"/>
            <a:ext cx="1048870" cy="439527"/>
          </a:xfrm>
          <a:prstGeom prst="rect">
            <a:avLst/>
          </a:prstGeom>
        </p:spPr>
      </p:pic>
      <p:sp>
        <p:nvSpPr>
          <p:cNvPr id="10" name="Rectangle 9"/>
          <p:cNvSpPr/>
          <p:nvPr/>
        </p:nvSpPr>
        <p:spPr>
          <a:xfrm>
            <a:off x="1066800" y="1238250"/>
            <a:ext cx="72390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1" name="Title 1"/>
          <p:cNvSpPr txBox="1">
            <a:spLocks/>
          </p:cNvSpPr>
          <p:nvPr/>
        </p:nvSpPr>
        <p:spPr>
          <a:xfrm>
            <a:off x="2381865" y="1470714"/>
            <a:ext cx="5715000" cy="2739335"/>
          </a:xfrm>
          <a:prstGeom prst="rect">
            <a:avLst/>
          </a:prstGeom>
        </p:spPr>
        <p:txBody>
          <a:bodyPr vert="horz" lIns="91440" tIns="45720" rIns="91440" bIns="45720" rtlCol="0" anchor="t" anchorCtr="0">
            <a:noAutofit/>
          </a:bodyPr>
          <a:lstStyle/>
          <a:p>
            <a:pPr>
              <a:spcBef>
                <a:spcPct val="0"/>
              </a:spcBef>
              <a:buClr>
                <a:srgbClr val="FBCA01"/>
              </a:buClr>
              <a:tabLst>
                <a:tab pos="230188" algn="l"/>
              </a:tabLst>
              <a:defRPr/>
            </a:pPr>
            <a:r>
              <a:rPr lang="en-US" sz="1600" dirty="0" smtClean="0">
                <a:solidFill>
                  <a:schemeClr val="tx1">
                    <a:lumMod val="75000"/>
                    <a:lumOff val="25000"/>
                  </a:schemeClr>
                </a:solidFill>
                <a:latin typeface="Calibri" panose="020F0502020204030204" pitchFamily="34" charset="0"/>
              </a:rPr>
              <a:t>What are pollinators and why are they important in Washington?</a:t>
            </a:r>
          </a:p>
          <a:p>
            <a:pPr>
              <a:spcBef>
                <a:spcPct val="0"/>
              </a:spcBef>
              <a:buClr>
                <a:srgbClr val="FBCA01"/>
              </a:buClr>
              <a:tabLst>
                <a:tab pos="230188" algn="l"/>
              </a:tabLst>
              <a:defRPr/>
            </a:pPr>
            <a:endParaRPr lang="en-US" sz="1600" dirty="0">
              <a:solidFill>
                <a:schemeClr val="tx1">
                  <a:lumMod val="75000"/>
                  <a:lumOff val="25000"/>
                </a:schemeClr>
              </a:solidFill>
              <a:latin typeface="Calibri" panose="020F0502020204030204" pitchFamily="34" charset="0"/>
            </a:endParaRPr>
          </a:p>
          <a:p>
            <a:pPr>
              <a:spcBef>
                <a:spcPct val="0"/>
              </a:spcBef>
              <a:buClr>
                <a:srgbClr val="FBCA01"/>
              </a:buClr>
              <a:tabLst>
                <a:tab pos="230188" algn="l"/>
              </a:tabLst>
              <a:defRPr/>
            </a:pPr>
            <a:endParaRPr lang="en-US" sz="1600" dirty="0" smtClean="0">
              <a:solidFill>
                <a:schemeClr val="tx1">
                  <a:lumMod val="75000"/>
                  <a:lumOff val="25000"/>
                </a:schemeClr>
              </a:solidFill>
              <a:latin typeface="Calibri" panose="020F0502020204030204" pitchFamily="34" charset="0"/>
            </a:endParaRPr>
          </a:p>
          <a:p>
            <a:pPr>
              <a:spcBef>
                <a:spcPct val="0"/>
              </a:spcBef>
              <a:buClr>
                <a:srgbClr val="FBCA01"/>
              </a:buClr>
              <a:tabLst>
                <a:tab pos="230188" algn="l"/>
              </a:tabLst>
              <a:defRPr/>
            </a:pPr>
            <a:r>
              <a:rPr lang="en-US" sz="1600" dirty="0" smtClean="0">
                <a:solidFill>
                  <a:schemeClr val="tx1">
                    <a:lumMod val="75000"/>
                    <a:lumOff val="25000"/>
                  </a:schemeClr>
                </a:solidFill>
                <a:latin typeface="Calibri" panose="020F0502020204030204" pitchFamily="34" charset="0"/>
              </a:rPr>
              <a:t>A brief history of the politics of pollinators</a:t>
            </a:r>
            <a:endParaRPr lang="en-US" sz="1600" dirty="0" smtClean="0">
              <a:solidFill>
                <a:schemeClr val="tx1">
                  <a:lumMod val="75000"/>
                  <a:lumOff val="25000"/>
                </a:schemeClr>
              </a:solidFill>
              <a:latin typeface="Calibri" panose="020F0502020204030204" pitchFamily="34" charset="0"/>
            </a:endParaRPr>
          </a:p>
          <a:p>
            <a:pPr>
              <a:spcBef>
                <a:spcPct val="0"/>
              </a:spcBef>
              <a:buClr>
                <a:srgbClr val="FBCA01"/>
              </a:buClr>
              <a:tabLst>
                <a:tab pos="230188" algn="l"/>
              </a:tabLst>
              <a:defRPr/>
            </a:pPr>
            <a:endParaRPr lang="en-US" sz="1600" dirty="0" smtClean="0">
              <a:solidFill>
                <a:schemeClr val="tx1">
                  <a:lumMod val="75000"/>
                  <a:lumOff val="25000"/>
                </a:schemeClr>
              </a:solidFill>
              <a:latin typeface="Calibri" panose="020F0502020204030204" pitchFamily="34" charset="0"/>
              <a:ea typeface="+mj-ea"/>
              <a:cs typeface="+mj-cs"/>
            </a:endParaRPr>
          </a:p>
          <a:p>
            <a:pPr>
              <a:spcBef>
                <a:spcPct val="0"/>
              </a:spcBef>
              <a:buClr>
                <a:srgbClr val="FBCA01"/>
              </a:buClr>
              <a:tabLst>
                <a:tab pos="230188" algn="l"/>
              </a:tabLst>
              <a:defRPr/>
            </a:pPr>
            <a:endParaRPr lang="en-US" sz="1600" dirty="0">
              <a:solidFill>
                <a:schemeClr val="tx1">
                  <a:lumMod val="75000"/>
                  <a:lumOff val="25000"/>
                </a:schemeClr>
              </a:solidFill>
              <a:latin typeface="Calibri" panose="020F0502020204030204" pitchFamily="34" charset="0"/>
              <a:ea typeface="+mj-ea"/>
              <a:cs typeface="+mj-cs"/>
            </a:endParaRPr>
          </a:p>
          <a:p>
            <a:pPr>
              <a:spcBef>
                <a:spcPct val="0"/>
              </a:spcBef>
              <a:buClr>
                <a:srgbClr val="FBCA01"/>
              </a:buClr>
              <a:tabLst>
                <a:tab pos="230188" algn="l"/>
              </a:tabLst>
              <a:defRPr/>
            </a:pPr>
            <a:r>
              <a:rPr lang="en-US" sz="1600" dirty="0" smtClean="0">
                <a:solidFill>
                  <a:schemeClr val="tx1">
                    <a:lumMod val="75000"/>
                    <a:lumOff val="25000"/>
                  </a:schemeClr>
                </a:solidFill>
                <a:latin typeface="Calibri" panose="020F0502020204030204" pitchFamily="34" charset="0"/>
                <a:ea typeface="+mj-ea"/>
                <a:cs typeface="+mj-cs"/>
              </a:rPr>
              <a:t>What has the Pollinator Health Task Force been up to, and what new programs/services can you expect?</a:t>
            </a:r>
          </a:p>
          <a:p>
            <a:pPr>
              <a:spcBef>
                <a:spcPct val="0"/>
              </a:spcBef>
              <a:buClr>
                <a:srgbClr val="FBCA01"/>
              </a:buClr>
              <a:tabLst>
                <a:tab pos="230188" algn="l"/>
              </a:tabLst>
              <a:defRPr/>
            </a:pPr>
            <a:endParaRPr lang="en-US" sz="1600" dirty="0">
              <a:solidFill>
                <a:schemeClr val="tx1">
                  <a:lumMod val="75000"/>
                  <a:lumOff val="25000"/>
                </a:schemeClr>
              </a:solidFill>
              <a:latin typeface="Calibri" panose="020F0502020204030204" pitchFamily="34" charset="0"/>
              <a:ea typeface="+mj-ea"/>
              <a:cs typeface="+mj-cs"/>
            </a:endParaRPr>
          </a:p>
          <a:p>
            <a:pPr>
              <a:spcBef>
                <a:spcPct val="0"/>
              </a:spcBef>
              <a:buClr>
                <a:srgbClr val="FBCA01"/>
              </a:buClr>
              <a:tabLst>
                <a:tab pos="230188" algn="l"/>
              </a:tabLst>
              <a:defRPr/>
            </a:pPr>
            <a:r>
              <a:rPr lang="en-US" sz="1600" dirty="0" smtClean="0">
                <a:solidFill>
                  <a:schemeClr val="tx1">
                    <a:lumMod val="75000"/>
                    <a:lumOff val="25000"/>
                  </a:schemeClr>
                </a:solidFill>
                <a:latin typeface="Calibri" panose="020F0502020204030204" pitchFamily="34" charset="0"/>
                <a:ea typeface="+mj-ea"/>
                <a:cs typeface="+mj-cs"/>
              </a:rPr>
              <a:t>How you can help, and how to get engaged</a:t>
            </a:r>
            <a:endParaRPr lang="en-US" sz="1600" dirty="0">
              <a:solidFill>
                <a:schemeClr val="tx1">
                  <a:lumMod val="75000"/>
                  <a:lumOff val="25000"/>
                </a:schemeClr>
              </a:solidFill>
              <a:latin typeface="Calibri" panose="020F0502020204030204" pitchFamily="34" charset="0"/>
              <a:ea typeface="+mj-ea"/>
              <a:cs typeface="+mj-cs"/>
            </a:endParaRPr>
          </a:p>
        </p:txBody>
      </p:sp>
      <p:sp>
        <p:nvSpPr>
          <p:cNvPr id="13" name="Chevron 12"/>
          <p:cNvSpPr/>
          <p:nvPr/>
        </p:nvSpPr>
        <p:spPr>
          <a:xfrm>
            <a:off x="542741" y="2927412"/>
            <a:ext cx="1828800" cy="373344"/>
          </a:xfrm>
          <a:prstGeom prst="chevron">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b="1" dirty="0">
              <a:solidFill>
                <a:schemeClr val="bg1"/>
              </a:solidFill>
              <a:latin typeface="Calibri" pitchFamily="34" charset="0"/>
            </a:endParaRPr>
          </a:p>
        </p:txBody>
      </p:sp>
      <p:sp>
        <p:nvSpPr>
          <p:cNvPr id="19" name="Chevron 18"/>
          <p:cNvSpPr/>
          <p:nvPr/>
        </p:nvSpPr>
        <p:spPr>
          <a:xfrm>
            <a:off x="542741" y="2194908"/>
            <a:ext cx="1828800" cy="373344"/>
          </a:xfrm>
          <a:prstGeom prst="chevron">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b="1" dirty="0">
              <a:solidFill>
                <a:schemeClr val="bg1"/>
              </a:solidFill>
              <a:latin typeface="Calibri" pitchFamily="34" charset="0"/>
            </a:endParaRPr>
          </a:p>
        </p:txBody>
      </p:sp>
      <p:sp>
        <p:nvSpPr>
          <p:cNvPr id="20" name="Chevron 19"/>
          <p:cNvSpPr/>
          <p:nvPr/>
        </p:nvSpPr>
        <p:spPr>
          <a:xfrm>
            <a:off x="533400" y="3660407"/>
            <a:ext cx="1828800" cy="373344"/>
          </a:xfrm>
          <a:prstGeom prst="chevron">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b="1" dirty="0">
              <a:solidFill>
                <a:schemeClr val="bg1"/>
              </a:solidFill>
              <a:latin typeface="Calibri" pitchFamily="34" charset="0"/>
            </a:endParaRPr>
          </a:p>
        </p:txBody>
      </p:sp>
      <p:sp>
        <p:nvSpPr>
          <p:cNvPr id="21" name="Chevron 20"/>
          <p:cNvSpPr/>
          <p:nvPr/>
        </p:nvSpPr>
        <p:spPr>
          <a:xfrm>
            <a:off x="553065" y="1470715"/>
            <a:ext cx="1828800" cy="373344"/>
          </a:xfrm>
          <a:prstGeom prst="chevron">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b="1" dirty="0">
              <a:solidFill>
                <a:schemeClr val="bg1"/>
              </a:solidFill>
              <a:latin typeface="Calibri" pitchFamily="34" charset="0"/>
            </a:endParaRPr>
          </a:p>
        </p:txBody>
      </p:sp>
      <p:cxnSp>
        <p:nvCxnSpPr>
          <p:cNvPr id="22" name="Straight Connector 21"/>
          <p:cNvCxnSpPr/>
          <p:nvPr/>
        </p:nvCxnSpPr>
        <p:spPr>
          <a:xfrm>
            <a:off x="914400" y="2724150"/>
            <a:ext cx="7239000" cy="0"/>
          </a:xfrm>
          <a:prstGeom prst="line">
            <a:avLst/>
          </a:prstGeom>
          <a:ln>
            <a:solidFill>
              <a:srgbClr val="EBEBEB"/>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10" idx="3"/>
          </p:cNvCxnSpPr>
          <p:nvPr/>
        </p:nvCxnSpPr>
        <p:spPr>
          <a:xfrm>
            <a:off x="1066800" y="2713211"/>
            <a:ext cx="7239000" cy="10939"/>
          </a:xfrm>
          <a:prstGeom prst="line">
            <a:avLst/>
          </a:prstGeom>
          <a:ln>
            <a:solidFill>
              <a:srgbClr val="EBEBEB"/>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14400" y="4177849"/>
            <a:ext cx="7239000" cy="0"/>
          </a:xfrm>
          <a:prstGeom prst="line">
            <a:avLst/>
          </a:prstGeom>
          <a:ln>
            <a:solidFill>
              <a:srgbClr val="EBEBEB"/>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9912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28600" y="666750"/>
            <a:ext cx="8686800"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5" name="TextBox 14"/>
          <p:cNvSpPr txBox="1"/>
          <p:nvPr/>
        </p:nvSpPr>
        <p:spPr>
          <a:xfrm>
            <a:off x="228600" y="92057"/>
            <a:ext cx="8842011" cy="523220"/>
          </a:xfrm>
          <a:prstGeom prst="rect">
            <a:avLst/>
          </a:prstGeom>
          <a:noFill/>
        </p:spPr>
        <p:txBody>
          <a:bodyPr wrap="square" rtlCol="0">
            <a:spAutoFit/>
          </a:bodyPr>
          <a:lstStyle/>
          <a:p>
            <a:r>
              <a:rPr lang="en-US" sz="2800" b="1" kern="100" dirty="0">
                <a:solidFill>
                  <a:srgbClr val="1F4C63"/>
                </a:solidFill>
                <a:latin typeface="Cambria" panose="02040503050406030204" pitchFamily="18" charset="0"/>
                <a:ea typeface="+mj-ea"/>
                <a:cs typeface="Microsoft Sans Serif" panose="020B0604020202020204" pitchFamily="34" charset="0"/>
              </a:rPr>
              <a:t>What did SB 5253 do?</a:t>
            </a:r>
            <a:endParaRPr lang="en-US" sz="2800" b="1" kern="100" dirty="0">
              <a:solidFill>
                <a:srgbClr val="1F4C63"/>
              </a:solidFill>
              <a:latin typeface="Cambria" panose="02040503050406030204" pitchFamily="18" charset="0"/>
              <a:ea typeface="+mj-ea"/>
              <a:cs typeface="Microsoft Sans Serif" panose="020B0604020202020204" pitchFamily="34" charset="0"/>
            </a:endParaRPr>
          </a:p>
        </p:txBody>
      </p:sp>
      <p:sp>
        <p:nvSpPr>
          <p:cNvPr id="14" name="Title 1"/>
          <p:cNvSpPr txBox="1">
            <a:spLocks/>
          </p:cNvSpPr>
          <p:nvPr/>
        </p:nvSpPr>
        <p:spPr>
          <a:xfrm>
            <a:off x="457200" y="895350"/>
            <a:ext cx="5486400" cy="3832740"/>
          </a:xfrm>
          <a:prstGeom prst="rect">
            <a:avLst/>
          </a:prstGeom>
        </p:spPr>
        <p:txBody>
          <a:bodyPr vert="horz" lIns="91440" tIns="45720" rIns="91440" bIns="45720" rtlCol="0" anchor="t" anchorCtr="0">
            <a:noAutofit/>
          </a:bodyPr>
          <a:lstStyle/>
          <a:p>
            <a:pPr marL="342900" indent="-342900">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rPr>
              <a:t>Continued the PHTF until at least 2024</a:t>
            </a:r>
          </a:p>
          <a:p>
            <a:pPr marL="342900" indent="-342900">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rPr>
              <a:t>WSDA + PHTF must complete implementation plan for SB 5253 by end of 2021 (including communication plan between beekeepers, growers, and pesticide applicators)</a:t>
            </a:r>
          </a:p>
          <a:p>
            <a:pPr marL="342900" indent="-342900">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rPr>
              <a:t>Made it illegal to use non-native bumble bees for open field ag</a:t>
            </a:r>
          </a:p>
          <a:p>
            <a:pPr marL="342900" indent="-342900">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rPr>
              <a:t>Established WSU pollinator extension and outreach program complete with a fully funded position</a:t>
            </a:r>
          </a:p>
          <a:p>
            <a:pPr marL="342900" indent="-342900">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rPr>
              <a:t>All public works projects that include landscaping must have at least 25% of that landscaping be pollinator habitat</a:t>
            </a:r>
          </a:p>
          <a:p>
            <a:pPr>
              <a:lnSpc>
                <a:spcPct val="95000"/>
              </a:lnSpc>
              <a:spcBef>
                <a:spcPct val="0"/>
              </a:spcBef>
              <a:buClr>
                <a:srgbClr val="D45F37"/>
              </a:buClr>
              <a:defRPr/>
            </a:pPr>
            <a:r>
              <a:rPr lang="en-US" sz="2000" b="1" dirty="0" smtClean="0">
                <a:solidFill>
                  <a:schemeClr val="tx1">
                    <a:lumMod val="75000"/>
                    <a:lumOff val="25000"/>
                  </a:schemeClr>
                </a:solidFill>
                <a:latin typeface="Calibri" panose="020F0502020204030204" pitchFamily="34" charset="0"/>
                <a:ea typeface="+mj-ea"/>
                <a:cs typeface="+mj-cs"/>
              </a:rPr>
              <a:t/>
            </a:r>
            <a:br>
              <a:rPr lang="en-US" sz="2000" b="1" dirty="0" smtClean="0">
                <a:solidFill>
                  <a:schemeClr val="tx1">
                    <a:lumMod val="75000"/>
                    <a:lumOff val="25000"/>
                  </a:schemeClr>
                </a:solidFill>
                <a:latin typeface="Calibri" panose="020F0502020204030204" pitchFamily="34" charset="0"/>
                <a:ea typeface="+mj-ea"/>
                <a:cs typeface="+mj-cs"/>
              </a:rPr>
            </a:br>
            <a:endParaRPr lang="en-US" sz="1200" b="1" dirty="0">
              <a:solidFill>
                <a:schemeClr val="tx1">
                  <a:lumMod val="75000"/>
                  <a:lumOff val="25000"/>
                </a:schemeClr>
              </a:solidFill>
              <a:latin typeface="Calibri" panose="020F0502020204030204" pitchFamily="34" charset="0"/>
              <a:ea typeface="+mj-ea"/>
              <a:cs typeface="+mj-cs"/>
            </a:endParaRPr>
          </a:p>
          <a:p>
            <a:pPr marR="0" lvl="0" indent="230188" algn="l" defTabSz="914400" rtl="0" eaLnBrk="1" fontAlgn="auto" latinLnBrk="0" hangingPunct="1">
              <a:spcBef>
                <a:spcPct val="0"/>
              </a:spcBef>
              <a:spcAft>
                <a:spcPts val="0"/>
              </a:spcAft>
              <a:buClr>
                <a:srgbClr val="D45F37"/>
              </a:buClr>
              <a:buSzTx/>
              <a:tabLst>
                <a:tab pos="230188" algn="l"/>
              </a:tabLst>
              <a:defRPr/>
            </a:pPr>
            <a:endParaRPr lang="en-US" sz="2400" noProof="0" dirty="0" smtClean="0">
              <a:solidFill>
                <a:schemeClr val="tx1">
                  <a:lumMod val="75000"/>
                  <a:lumOff val="25000"/>
                </a:schemeClr>
              </a:solidFill>
              <a:latin typeface="Calibri" panose="020F0502020204030204" pitchFamily="34" charset="0"/>
              <a:ea typeface="+mj-ea"/>
              <a:cs typeface="+mj-cs"/>
            </a:endParaRPr>
          </a:p>
          <a:p>
            <a:pPr marR="0" lvl="0" indent="230188" algn="l" defTabSz="914400" rtl="0" eaLnBrk="1" fontAlgn="auto" latinLnBrk="0" hangingPunct="1">
              <a:spcBef>
                <a:spcPct val="0"/>
              </a:spcBef>
              <a:spcAft>
                <a:spcPts val="0"/>
              </a:spcAft>
              <a:buClr>
                <a:srgbClr val="D45F37"/>
              </a:buClr>
              <a:buSzTx/>
              <a:tabLst>
                <a:tab pos="230188" algn="l"/>
              </a:tabLst>
              <a:defRPr/>
            </a:pPr>
            <a:endParaRPr kumimoji="0" lang="en-US" sz="2400" i="0" u="none" strike="noStrike" kern="1200" cap="none" spc="0" normalizeH="0" dirty="0" smtClean="0">
              <a:ln>
                <a:noFill/>
              </a:ln>
              <a:solidFill>
                <a:schemeClr val="tx1">
                  <a:lumMod val="75000"/>
                  <a:lumOff val="25000"/>
                </a:schemeClr>
              </a:solidFill>
              <a:effectLst/>
              <a:uLnTx/>
              <a:uFillTx/>
              <a:latin typeface="Calibri" panose="020F0502020204030204" pitchFamily="34" charset="0"/>
              <a:ea typeface="+mj-ea"/>
              <a:cs typeface="+mj-cs"/>
            </a:endParaRPr>
          </a:p>
        </p:txBody>
      </p:sp>
      <p:sp>
        <p:nvSpPr>
          <p:cNvPr id="9" name="L-Shape 8"/>
          <p:cNvSpPr/>
          <p:nvPr/>
        </p:nvSpPr>
        <p:spPr>
          <a:xfrm flipV="1">
            <a:off x="228600" y="666750"/>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0" name="L-Shape 9"/>
          <p:cNvSpPr/>
          <p:nvPr/>
        </p:nvSpPr>
        <p:spPr>
          <a:xfrm rot="16200000" flipV="1">
            <a:off x="228600" y="4741648"/>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48600" y="133903"/>
            <a:ext cx="1048870" cy="439527"/>
          </a:xfrm>
          <a:prstGeom prst="rect">
            <a:avLst/>
          </a:prstGeom>
        </p:spPr>
      </p:pic>
      <p:sp>
        <p:nvSpPr>
          <p:cNvPr id="16" name="Rectangle 15"/>
          <p:cNvSpPr/>
          <p:nvPr/>
        </p:nvSpPr>
        <p:spPr>
          <a:xfrm>
            <a:off x="6019800" y="666750"/>
            <a:ext cx="2895600" cy="2057400"/>
          </a:xfrm>
          <a:prstGeom prst="rect">
            <a:avLst/>
          </a:prstGeom>
          <a:solidFill>
            <a:srgbClr val="D0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Image</a:t>
            </a:r>
            <a:endParaRPr lang="en-US" dirty="0"/>
          </a:p>
        </p:txBody>
      </p:sp>
      <p:sp>
        <p:nvSpPr>
          <p:cNvPr id="18" name="Rectangle 17"/>
          <p:cNvSpPr/>
          <p:nvPr/>
        </p:nvSpPr>
        <p:spPr>
          <a:xfrm>
            <a:off x="6019800" y="2888876"/>
            <a:ext cx="2895600" cy="2057400"/>
          </a:xfrm>
          <a:prstGeom prst="rect">
            <a:avLst/>
          </a:prstGeom>
          <a:solidFill>
            <a:srgbClr val="D0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Image</a:t>
            </a:r>
            <a:endParaRPr lang="en-US"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38233" y="657123"/>
            <a:ext cx="2859237" cy="4276827"/>
          </a:xfrm>
          <a:prstGeom prst="rect">
            <a:avLst/>
          </a:prstGeom>
        </p:spPr>
      </p:pic>
    </p:spTree>
    <p:extLst>
      <p:ext uri="{BB962C8B-B14F-4D97-AF65-F5344CB8AC3E}">
        <p14:creationId xmlns:p14="http://schemas.microsoft.com/office/powerpoint/2010/main" val="197107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28600" y="666750"/>
            <a:ext cx="8686800"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5" name="TextBox 14"/>
          <p:cNvSpPr txBox="1"/>
          <p:nvPr/>
        </p:nvSpPr>
        <p:spPr>
          <a:xfrm>
            <a:off x="381001" y="92056"/>
            <a:ext cx="8689610" cy="461665"/>
          </a:xfrm>
          <a:prstGeom prst="rect">
            <a:avLst/>
          </a:prstGeom>
          <a:noFill/>
        </p:spPr>
        <p:txBody>
          <a:bodyPr wrap="square" rtlCol="0">
            <a:spAutoFit/>
          </a:bodyPr>
          <a:lstStyle/>
          <a:p>
            <a:r>
              <a:rPr lang="en-US" sz="2400" b="1" kern="100" dirty="0">
                <a:solidFill>
                  <a:srgbClr val="1F4C63"/>
                </a:solidFill>
                <a:latin typeface="Cambria" panose="02040503050406030204" pitchFamily="18" charset="0"/>
                <a:ea typeface="+mj-ea"/>
                <a:cs typeface="Microsoft Sans Serif" panose="020B0604020202020204" pitchFamily="34" charset="0"/>
              </a:rPr>
              <a:t>And… WSDA </a:t>
            </a:r>
            <a:r>
              <a:rPr lang="en-US" sz="2400" b="1" kern="100" dirty="0" smtClean="0">
                <a:solidFill>
                  <a:srgbClr val="1F4C63"/>
                </a:solidFill>
                <a:latin typeface="Cambria" panose="02040503050406030204" pitchFamily="18" charset="0"/>
                <a:ea typeface="+mj-ea"/>
                <a:cs typeface="Microsoft Sans Serif" panose="020B0604020202020204" pitchFamily="34" charset="0"/>
              </a:rPr>
              <a:t>Pesticide Management Division </a:t>
            </a:r>
            <a:r>
              <a:rPr lang="en-US" sz="2400" b="1" kern="100" dirty="0">
                <a:solidFill>
                  <a:srgbClr val="1F4C63"/>
                </a:solidFill>
                <a:latin typeface="Cambria" panose="02040503050406030204" pitchFamily="18" charset="0"/>
                <a:ea typeface="+mj-ea"/>
                <a:cs typeface="Microsoft Sans Serif" panose="020B0604020202020204" pitchFamily="34" charset="0"/>
              </a:rPr>
              <a:t>must:</a:t>
            </a:r>
            <a:endParaRPr lang="en-US" sz="2400" b="1" kern="100" dirty="0">
              <a:solidFill>
                <a:srgbClr val="1F4C63"/>
              </a:solidFill>
              <a:latin typeface="Cambria" panose="02040503050406030204" pitchFamily="18" charset="0"/>
              <a:ea typeface="+mj-ea"/>
              <a:cs typeface="Microsoft Sans Serif" panose="020B0604020202020204" pitchFamily="34" charset="0"/>
            </a:endParaRPr>
          </a:p>
        </p:txBody>
      </p:sp>
      <p:sp>
        <p:nvSpPr>
          <p:cNvPr id="14" name="Title 1"/>
          <p:cNvSpPr txBox="1">
            <a:spLocks/>
          </p:cNvSpPr>
          <p:nvPr/>
        </p:nvSpPr>
        <p:spPr>
          <a:xfrm>
            <a:off x="3496236" y="883979"/>
            <a:ext cx="5226862" cy="3832740"/>
          </a:xfrm>
          <a:prstGeom prst="rect">
            <a:avLst/>
          </a:prstGeom>
        </p:spPr>
        <p:txBody>
          <a:bodyPr vert="horz" lIns="91440" tIns="45720" rIns="91440" bIns="45720" rtlCol="0" anchor="t" anchorCtr="0">
            <a:noAutofit/>
          </a:bodyPr>
          <a:lstStyle/>
          <a:p>
            <a:pPr marL="228594" indent="-228594">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ea typeface="+mj-ea"/>
                <a:cs typeface="+mj-cs"/>
              </a:rPr>
              <a:t>Continue and update pollinator protection training</a:t>
            </a:r>
          </a:p>
          <a:p>
            <a:pPr marL="228594" indent="-228594">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ea typeface="+mj-ea"/>
                <a:cs typeface="+mj-cs"/>
              </a:rPr>
              <a:t>Include pollinator protection in drift reduction training</a:t>
            </a:r>
          </a:p>
          <a:p>
            <a:pPr marL="228594" indent="-228594">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ea typeface="+mj-ea"/>
                <a:cs typeface="+mj-cs"/>
              </a:rPr>
              <a:t>Support WSU pesticide education programs</a:t>
            </a:r>
          </a:p>
          <a:p>
            <a:pPr marL="228594" indent="-228594">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ea typeface="+mj-ea"/>
                <a:cs typeface="+mj-cs"/>
              </a:rPr>
              <a:t>Coordinate with Katie and WSU on pesticide investigations and share findings</a:t>
            </a:r>
          </a:p>
          <a:p>
            <a:pPr marL="228594" indent="-228594">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ea typeface="+mj-ea"/>
                <a:cs typeface="+mj-cs"/>
              </a:rPr>
              <a:t>Update penalty matrix</a:t>
            </a:r>
          </a:p>
          <a:p>
            <a:pPr marL="228594" indent="-228594">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ea typeface="+mj-ea"/>
                <a:cs typeface="+mj-cs"/>
              </a:rPr>
              <a:t>Provide credits for pesticide courses focused on pollinator protection measures</a:t>
            </a:r>
          </a:p>
          <a:p>
            <a:pPr marL="228594" indent="-228594">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ea typeface="+mj-ea"/>
                <a:cs typeface="+mj-cs"/>
              </a:rPr>
              <a:t>Write a report on neonicotinoid pesticides and treated seeds with recommendations to mitigate risks to pollinators by end of 2021</a:t>
            </a:r>
          </a:p>
          <a:p>
            <a:pPr indent="230183" defTabSz="914378">
              <a:spcBef>
                <a:spcPct val="0"/>
              </a:spcBef>
              <a:buClr>
                <a:srgbClr val="D45F37"/>
              </a:buClr>
              <a:tabLst>
                <a:tab pos="230183" algn="l"/>
              </a:tabLst>
              <a:defRPr/>
            </a:pPr>
            <a:endParaRPr lang="en-US" sz="2400" dirty="0">
              <a:solidFill>
                <a:schemeClr val="tx1">
                  <a:lumMod val="75000"/>
                  <a:lumOff val="25000"/>
                </a:schemeClr>
              </a:solidFill>
              <a:latin typeface="Calibri" panose="020F0502020204030204" pitchFamily="34" charset="0"/>
              <a:ea typeface="+mj-ea"/>
              <a:cs typeface="+mj-cs"/>
            </a:endParaRPr>
          </a:p>
          <a:p>
            <a:pPr indent="230183" defTabSz="914378">
              <a:spcBef>
                <a:spcPct val="0"/>
              </a:spcBef>
              <a:buClr>
                <a:srgbClr val="D45F37"/>
              </a:buClr>
              <a:tabLst>
                <a:tab pos="230183" algn="l"/>
              </a:tabLst>
              <a:defRPr/>
            </a:pPr>
            <a:endParaRPr lang="en-US" sz="2400" dirty="0">
              <a:solidFill>
                <a:schemeClr val="tx1">
                  <a:lumMod val="75000"/>
                  <a:lumOff val="25000"/>
                </a:schemeClr>
              </a:solidFill>
              <a:latin typeface="Calibri" panose="020F0502020204030204" pitchFamily="34" charset="0"/>
              <a:ea typeface="+mj-ea"/>
              <a:cs typeface="+mj-cs"/>
            </a:endParaRPr>
          </a:p>
        </p:txBody>
      </p:sp>
      <p:sp>
        <p:nvSpPr>
          <p:cNvPr id="16" name="L-Shape 15"/>
          <p:cNvSpPr/>
          <p:nvPr/>
        </p:nvSpPr>
        <p:spPr>
          <a:xfrm rot="10800000" flipV="1">
            <a:off x="8727582" y="4741648"/>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8" name="L-Shape 17"/>
          <p:cNvSpPr/>
          <p:nvPr/>
        </p:nvSpPr>
        <p:spPr>
          <a:xfrm rot="5400000" flipV="1">
            <a:off x="8723098" y="666751"/>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2" name="Rectangle 11"/>
          <p:cNvSpPr/>
          <p:nvPr/>
        </p:nvSpPr>
        <p:spPr>
          <a:xfrm>
            <a:off x="224118" y="666750"/>
            <a:ext cx="2823882" cy="4267200"/>
          </a:xfrm>
          <a:prstGeom prst="rect">
            <a:avLst/>
          </a:prstGeom>
          <a:solidFill>
            <a:srgbClr val="D0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Image(s)</a:t>
            </a:r>
          </a:p>
        </p:txBody>
      </p:sp>
      <p:pic>
        <p:nvPicPr>
          <p:cNvPr id="19"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48600" y="133904"/>
            <a:ext cx="1048870" cy="439527"/>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3334" y="666750"/>
            <a:ext cx="3187701" cy="4286910"/>
          </a:xfrm>
          <a:prstGeom prst="rect">
            <a:avLst/>
          </a:prstGeom>
        </p:spPr>
      </p:pic>
    </p:spTree>
    <p:extLst>
      <p:ext uri="{BB962C8B-B14F-4D97-AF65-F5344CB8AC3E}">
        <p14:creationId xmlns:p14="http://schemas.microsoft.com/office/powerpoint/2010/main" val="4542584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28600" y="666750"/>
            <a:ext cx="8686800"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5" name="TextBox 14"/>
          <p:cNvSpPr txBox="1"/>
          <p:nvPr/>
        </p:nvSpPr>
        <p:spPr>
          <a:xfrm>
            <a:off x="228600" y="92057"/>
            <a:ext cx="8842011" cy="523220"/>
          </a:xfrm>
          <a:prstGeom prst="rect">
            <a:avLst/>
          </a:prstGeom>
          <a:noFill/>
        </p:spPr>
        <p:txBody>
          <a:bodyPr wrap="square" rtlCol="0">
            <a:spAutoFit/>
          </a:bodyPr>
          <a:lstStyle/>
          <a:p>
            <a:r>
              <a:rPr lang="en-US" sz="2800" b="1" kern="100" dirty="0">
                <a:solidFill>
                  <a:srgbClr val="1F4C63"/>
                </a:solidFill>
                <a:latin typeface="Cambria" panose="02040503050406030204" pitchFamily="18" charset="0"/>
                <a:ea typeface="+mj-ea"/>
                <a:cs typeface="Microsoft Sans Serif" panose="020B0604020202020204" pitchFamily="34" charset="0"/>
              </a:rPr>
              <a:t>And… Some other agencies must…</a:t>
            </a:r>
            <a:endParaRPr lang="en-US" sz="2800" b="1" kern="100" dirty="0">
              <a:solidFill>
                <a:srgbClr val="1F4C63"/>
              </a:solidFill>
              <a:latin typeface="Cambria" panose="02040503050406030204" pitchFamily="18" charset="0"/>
              <a:ea typeface="+mj-ea"/>
              <a:cs typeface="Microsoft Sans Serif" panose="020B0604020202020204" pitchFamily="34" charset="0"/>
            </a:endParaRPr>
          </a:p>
        </p:txBody>
      </p:sp>
      <p:sp>
        <p:nvSpPr>
          <p:cNvPr id="9" name="L-Shape 8"/>
          <p:cNvSpPr/>
          <p:nvPr/>
        </p:nvSpPr>
        <p:spPr>
          <a:xfrm flipV="1">
            <a:off x="228600" y="666750"/>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0" name="L-Shape 9"/>
          <p:cNvSpPr/>
          <p:nvPr/>
        </p:nvSpPr>
        <p:spPr>
          <a:xfrm rot="16200000" flipV="1">
            <a:off x="228600" y="4741648"/>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48600" y="133903"/>
            <a:ext cx="1048870" cy="439527"/>
          </a:xfrm>
          <a:prstGeom prst="rect">
            <a:avLst/>
          </a:prstGeom>
        </p:spPr>
      </p:pic>
      <p:sp>
        <p:nvSpPr>
          <p:cNvPr id="16" name="Rectangle 15"/>
          <p:cNvSpPr/>
          <p:nvPr/>
        </p:nvSpPr>
        <p:spPr>
          <a:xfrm>
            <a:off x="6019800" y="666750"/>
            <a:ext cx="2895600" cy="2057400"/>
          </a:xfrm>
          <a:prstGeom prst="rect">
            <a:avLst/>
          </a:prstGeom>
          <a:solidFill>
            <a:srgbClr val="D0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Image</a:t>
            </a:r>
            <a:endParaRPr lang="en-US" dirty="0"/>
          </a:p>
        </p:txBody>
      </p:sp>
      <p:sp>
        <p:nvSpPr>
          <p:cNvPr id="18" name="Rectangle 17"/>
          <p:cNvSpPr/>
          <p:nvPr/>
        </p:nvSpPr>
        <p:spPr>
          <a:xfrm>
            <a:off x="6019800" y="2888876"/>
            <a:ext cx="2895600" cy="2057400"/>
          </a:xfrm>
          <a:prstGeom prst="rect">
            <a:avLst/>
          </a:prstGeom>
          <a:solidFill>
            <a:srgbClr val="D0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Image</a:t>
            </a:r>
            <a:endParaRPr lang="en-US" dirty="0"/>
          </a:p>
        </p:txBody>
      </p:sp>
      <p:sp>
        <p:nvSpPr>
          <p:cNvPr id="11" name="Title 1"/>
          <p:cNvSpPr txBox="1">
            <a:spLocks/>
          </p:cNvSpPr>
          <p:nvPr/>
        </p:nvSpPr>
        <p:spPr>
          <a:xfrm>
            <a:off x="381000" y="807780"/>
            <a:ext cx="5460741" cy="3832740"/>
          </a:xfrm>
          <a:prstGeom prst="rect">
            <a:avLst/>
          </a:prstGeom>
        </p:spPr>
        <p:txBody>
          <a:bodyPr vert="horz" lIns="91440" tIns="45720" rIns="91440" bIns="45720" rtlCol="0" anchor="t" anchorCtr="0">
            <a:noAutofit/>
          </a:bodyPr>
          <a:lstStyle/>
          <a:p>
            <a:pPr marL="228594" indent="-228594">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ea typeface="+mj-ea"/>
                <a:cs typeface="+mj-cs"/>
              </a:rPr>
              <a:t>WDFW</a:t>
            </a:r>
          </a:p>
          <a:p>
            <a:pPr marL="685794" lvl="1" indent="-228594">
              <a:lnSpc>
                <a:spcPct val="95000"/>
              </a:lnSpc>
              <a:spcBef>
                <a:spcPct val="0"/>
              </a:spcBef>
              <a:buClr>
                <a:srgbClr val="D45F37"/>
              </a:buClr>
              <a:buFont typeface="Arial" panose="020B0604020202020204" pitchFamily="34" charset="0"/>
              <a:buChar char="•"/>
              <a:defRPr/>
            </a:pPr>
            <a:r>
              <a:rPr lang="en-US" sz="1600" dirty="0">
                <a:solidFill>
                  <a:schemeClr val="tx1">
                    <a:lumMod val="75000"/>
                    <a:lumOff val="25000"/>
                  </a:schemeClr>
                </a:solidFill>
                <a:latin typeface="Calibri" panose="020F0502020204030204" pitchFamily="34" charset="0"/>
                <a:ea typeface="+mj-ea"/>
                <a:cs typeface="+mj-cs"/>
              </a:rPr>
              <a:t>Implement practices necessary to maintain pollinator habitat on department-owned and managed agricultural and grazing lands where practicable</a:t>
            </a:r>
          </a:p>
          <a:p>
            <a:pPr marL="685794" lvl="1" indent="-228594">
              <a:lnSpc>
                <a:spcPct val="95000"/>
              </a:lnSpc>
              <a:spcBef>
                <a:spcPct val="0"/>
              </a:spcBef>
              <a:buClr>
                <a:srgbClr val="D45F37"/>
              </a:buClr>
              <a:buFont typeface="Arial" panose="020B0604020202020204" pitchFamily="34" charset="0"/>
              <a:buChar char="•"/>
              <a:defRPr/>
            </a:pPr>
            <a:r>
              <a:rPr lang="en-US" sz="1600" dirty="0">
                <a:solidFill>
                  <a:schemeClr val="tx1">
                    <a:lumMod val="75000"/>
                    <a:lumOff val="25000"/>
                  </a:schemeClr>
                </a:solidFill>
                <a:latin typeface="Calibri" panose="020F0502020204030204" pitchFamily="34" charset="0"/>
                <a:ea typeface="+mj-ea"/>
                <a:cs typeface="+mj-cs"/>
              </a:rPr>
              <a:t>Evaluate various restoration techniques with the goal of improving habitat for native pollinators</a:t>
            </a:r>
          </a:p>
          <a:p>
            <a:pPr marL="685794" lvl="1" indent="-228594">
              <a:lnSpc>
                <a:spcPct val="95000"/>
              </a:lnSpc>
              <a:spcBef>
                <a:spcPct val="0"/>
              </a:spcBef>
              <a:buClr>
                <a:srgbClr val="D45F37"/>
              </a:buClr>
              <a:buFont typeface="Arial" panose="020B0604020202020204" pitchFamily="34" charset="0"/>
              <a:buChar char="•"/>
              <a:defRPr/>
            </a:pPr>
            <a:r>
              <a:rPr lang="en-US" sz="1600" dirty="0">
                <a:solidFill>
                  <a:schemeClr val="tx1">
                    <a:lumMod val="75000"/>
                    <a:lumOff val="25000"/>
                  </a:schemeClr>
                </a:solidFill>
                <a:latin typeface="Calibri" panose="020F0502020204030204" pitchFamily="34" charset="0"/>
                <a:ea typeface="+mj-ea"/>
                <a:cs typeface="+mj-cs"/>
              </a:rPr>
              <a:t>Update its riparian habitat recommendations to encourage development of pollinator habitat</a:t>
            </a:r>
          </a:p>
          <a:p>
            <a:pPr marL="228594" indent="-228594">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ea typeface="+mj-ea"/>
                <a:cs typeface="+mj-cs"/>
              </a:rPr>
              <a:t>Conservation Commission</a:t>
            </a:r>
          </a:p>
          <a:p>
            <a:pPr marL="685794" lvl="1" indent="-228594">
              <a:lnSpc>
                <a:spcPct val="95000"/>
              </a:lnSpc>
              <a:spcBef>
                <a:spcPct val="0"/>
              </a:spcBef>
              <a:buClr>
                <a:srgbClr val="D45F37"/>
              </a:buClr>
              <a:buFont typeface="Arial" panose="020B0604020202020204" pitchFamily="34" charset="0"/>
              <a:buChar char="•"/>
              <a:defRPr/>
            </a:pPr>
            <a:r>
              <a:rPr lang="en-US" sz="1600" dirty="0">
                <a:solidFill>
                  <a:schemeClr val="tx1">
                    <a:lumMod val="75000"/>
                    <a:lumOff val="25000"/>
                  </a:schemeClr>
                </a:solidFill>
                <a:latin typeface="Calibri" panose="020F0502020204030204" pitchFamily="34" charset="0"/>
                <a:ea typeface="+mj-ea"/>
                <a:cs typeface="+mj-cs"/>
              </a:rPr>
              <a:t>Sustainable Farm and Fields grant program prioritize grant applications that concurrently create or maintain pollinator habitat</a:t>
            </a:r>
          </a:p>
          <a:p>
            <a:pPr marL="685794" lvl="1" indent="-228594">
              <a:lnSpc>
                <a:spcPct val="95000"/>
              </a:lnSpc>
              <a:spcBef>
                <a:spcPct val="0"/>
              </a:spcBef>
              <a:buClr>
                <a:srgbClr val="D45F37"/>
              </a:buClr>
              <a:buFont typeface="Arial" panose="020B0604020202020204" pitchFamily="34" charset="0"/>
              <a:buChar char="•"/>
              <a:defRPr/>
            </a:pPr>
            <a:r>
              <a:rPr lang="en-US" sz="1600" dirty="0">
                <a:solidFill>
                  <a:schemeClr val="tx1">
                    <a:lumMod val="75000"/>
                    <a:lumOff val="25000"/>
                  </a:schemeClr>
                </a:solidFill>
                <a:latin typeface="Calibri" panose="020F0502020204030204" pitchFamily="34" charset="0"/>
                <a:ea typeface="+mj-ea"/>
                <a:cs typeface="+mj-cs"/>
              </a:rPr>
              <a:t>Develop a small grants program to educate residents about the value of habitat for both managed and native pollinators, and to provide the necessary technical and financial assistance and materials to create it</a:t>
            </a:r>
          </a:p>
          <a:p>
            <a:pPr indent="230183" defTabSz="914378">
              <a:spcBef>
                <a:spcPct val="0"/>
              </a:spcBef>
              <a:buClr>
                <a:srgbClr val="D45F37"/>
              </a:buClr>
              <a:tabLst>
                <a:tab pos="230183" algn="l"/>
              </a:tabLst>
              <a:defRPr/>
            </a:pPr>
            <a:endParaRPr lang="en-US" sz="2400" dirty="0">
              <a:solidFill>
                <a:schemeClr val="tx1">
                  <a:lumMod val="75000"/>
                  <a:lumOff val="25000"/>
                </a:schemeClr>
              </a:solidFill>
              <a:latin typeface="Calibri" panose="020F0502020204030204" pitchFamily="34" charset="0"/>
              <a:ea typeface="+mj-ea"/>
              <a:cs typeface="+mj-cs"/>
            </a:endParaRPr>
          </a:p>
          <a:p>
            <a:pPr indent="230183" defTabSz="914378">
              <a:spcBef>
                <a:spcPct val="0"/>
              </a:spcBef>
              <a:buClr>
                <a:srgbClr val="D45F37"/>
              </a:buClr>
              <a:tabLst>
                <a:tab pos="230183" algn="l"/>
              </a:tabLst>
              <a:defRPr/>
            </a:pPr>
            <a:endParaRPr lang="en-US" sz="2400" dirty="0">
              <a:solidFill>
                <a:schemeClr val="tx1">
                  <a:lumMod val="75000"/>
                  <a:lumOff val="25000"/>
                </a:schemeClr>
              </a:solidFill>
              <a:latin typeface="Calibri" panose="020F0502020204030204" pitchFamily="34" charset="0"/>
              <a:ea typeface="+mj-ea"/>
              <a:cs typeface="+mj-cs"/>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19800" y="666750"/>
            <a:ext cx="2895600" cy="4279526"/>
          </a:xfrm>
          <a:prstGeom prst="rect">
            <a:avLst/>
          </a:prstGeom>
        </p:spPr>
      </p:pic>
    </p:spTree>
    <p:extLst>
      <p:ext uri="{BB962C8B-B14F-4D97-AF65-F5344CB8AC3E}">
        <p14:creationId xmlns:p14="http://schemas.microsoft.com/office/powerpoint/2010/main" val="2585590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28600" y="657123"/>
            <a:ext cx="8686800" cy="427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5" name="TextBox 14"/>
          <p:cNvSpPr txBox="1"/>
          <p:nvPr/>
        </p:nvSpPr>
        <p:spPr>
          <a:xfrm>
            <a:off x="228600" y="92057"/>
            <a:ext cx="8842011" cy="523220"/>
          </a:xfrm>
          <a:prstGeom prst="rect">
            <a:avLst/>
          </a:prstGeom>
          <a:noFill/>
        </p:spPr>
        <p:txBody>
          <a:bodyPr wrap="square" rtlCol="0">
            <a:spAutoFit/>
          </a:bodyPr>
          <a:lstStyle/>
          <a:p>
            <a:r>
              <a:rPr lang="en-US" sz="2800" b="1" kern="100" dirty="0">
                <a:solidFill>
                  <a:srgbClr val="1F4C63"/>
                </a:solidFill>
                <a:latin typeface="Cambria" panose="02040503050406030204" pitchFamily="18" charset="0"/>
                <a:ea typeface="+mj-ea"/>
                <a:cs typeface="Microsoft Sans Serif" panose="020B0604020202020204" pitchFamily="34" charset="0"/>
              </a:rPr>
              <a:t>And… WSDA Pollinator Program must</a:t>
            </a:r>
            <a:r>
              <a:rPr lang="en-US" sz="2800" b="1" kern="100" dirty="0" smtClean="0">
                <a:solidFill>
                  <a:srgbClr val="1F4C63"/>
                </a:solidFill>
                <a:latin typeface="Cambria" panose="02040503050406030204" pitchFamily="18" charset="0"/>
                <a:ea typeface="+mj-ea"/>
                <a:cs typeface="Microsoft Sans Serif" panose="020B0604020202020204" pitchFamily="34" charset="0"/>
              </a:rPr>
              <a:t>:</a:t>
            </a:r>
          </a:p>
        </p:txBody>
      </p:sp>
      <p:sp>
        <p:nvSpPr>
          <p:cNvPr id="14" name="Title 1"/>
          <p:cNvSpPr txBox="1">
            <a:spLocks/>
          </p:cNvSpPr>
          <p:nvPr/>
        </p:nvSpPr>
        <p:spPr>
          <a:xfrm>
            <a:off x="228600" y="652452"/>
            <a:ext cx="4191000" cy="4280719"/>
          </a:xfrm>
          <a:prstGeom prst="rect">
            <a:avLst/>
          </a:prstGeom>
        </p:spPr>
        <p:txBody>
          <a:bodyPr vert="horz" lIns="91440" tIns="45720" rIns="91440" bIns="45720" rtlCol="0" anchor="t" anchorCtr="0">
            <a:noAutofit/>
          </a:bodyPr>
          <a:lstStyle/>
          <a:p>
            <a:pPr marL="573088" indent="-344488">
              <a:lnSpc>
                <a:spcPct val="95000"/>
              </a:lnSpc>
              <a:spcBef>
                <a:spcPct val="0"/>
              </a:spcBef>
              <a:spcAft>
                <a:spcPts val="1200"/>
              </a:spcAft>
              <a:buClr>
                <a:srgbClr val="D45F37"/>
              </a:buClr>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ea typeface="+mj-ea"/>
                <a:cs typeface="+mj-cs"/>
              </a:rPr>
              <a:t>Review with WSU education needs and create education plan</a:t>
            </a:r>
          </a:p>
          <a:p>
            <a:pPr marL="573088" indent="-344488">
              <a:lnSpc>
                <a:spcPct val="95000"/>
              </a:lnSpc>
              <a:spcBef>
                <a:spcPct val="0"/>
              </a:spcBef>
              <a:spcAft>
                <a:spcPts val="1200"/>
              </a:spcAft>
              <a:buClr>
                <a:srgbClr val="D45F37"/>
              </a:buClr>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ea typeface="+mj-ea"/>
                <a:cs typeface="+mj-cs"/>
              </a:rPr>
              <a:t>Complete an analysis of critical impacts and needed best management practices for managed and wild pollinators</a:t>
            </a:r>
          </a:p>
          <a:p>
            <a:pPr marL="573088" indent="-344488">
              <a:lnSpc>
                <a:spcPct val="95000"/>
              </a:lnSpc>
              <a:spcBef>
                <a:spcPct val="0"/>
              </a:spcBef>
              <a:spcAft>
                <a:spcPts val="1200"/>
              </a:spcAft>
              <a:buClr>
                <a:srgbClr val="D45F37"/>
              </a:buClr>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ea typeface="+mj-ea"/>
                <a:cs typeface="+mj-cs"/>
              </a:rPr>
              <a:t>Document the bee species within the state and map their distributions </a:t>
            </a:r>
            <a:endParaRPr lang="en-US" sz="1400" dirty="0" smtClean="0">
              <a:solidFill>
                <a:schemeClr val="tx1">
                  <a:lumMod val="75000"/>
                  <a:lumOff val="25000"/>
                </a:schemeClr>
              </a:solidFill>
              <a:latin typeface="Calibri" panose="020F0502020204030204" pitchFamily="34" charset="0"/>
              <a:ea typeface="+mj-ea"/>
              <a:cs typeface="+mj-cs"/>
            </a:endParaRPr>
          </a:p>
          <a:p>
            <a:pPr marL="573088" indent="-344488">
              <a:lnSpc>
                <a:spcPct val="95000"/>
              </a:lnSpc>
              <a:spcBef>
                <a:spcPct val="0"/>
              </a:spcBef>
              <a:spcAft>
                <a:spcPts val="1200"/>
              </a:spcAft>
              <a:buClr>
                <a:srgbClr val="D45F37"/>
              </a:buClr>
              <a:buFont typeface="Arial" panose="020B0604020202020204" pitchFamily="34" charset="0"/>
              <a:buChar char="•"/>
              <a:defRPr/>
            </a:pPr>
            <a:r>
              <a:rPr lang="en-US" sz="1400" dirty="0" smtClean="0">
                <a:solidFill>
                  <a:schemeClr val="tx1">
                    <a:lumMod val="75000"/>
                    <a:lumOff val="25000"/>
                  </a:schemeClr>
                </a:solidFill>
                <a:latin typeface="Calibri" panose="020F0502020204030204" pitchFamily="34" charset="0"/>
                <a:ea typeface="+mj-ea"/>
                <a:cs typeface="+mj-cs"/>
              </a:rPr>
              <a:t>Report </a:t>
            </a:r>
            <a:r>
              <a:rPr lang="en-US" sz="1400" dirty="0">
                <a:solidFill>
                  <a:schemeClr val="tx1">
                    <a:lumMod val="75000"/>
                    <a:lumOff val="25000"/>
                  </a:schemeClr>
                </a:solidFill>
                <a:latin typeface="Calibri" panose="020F0502020204030204" pitchFamily="34" charset="0"/>
                <a:ea typeface="+mj-ea"/>
                <a:cs typeface="+mj-cs"/>
              </a:rPr>
              <a:t>annually to noxious weed control board about pollinator issues</a:t>
            </a:r>
          </a:p>
          <a:p>
            <a:pPr marL="573088" indent="-344488">
              <a:lnSpc>
                <a:spcPct val="95000"/>
              </a:lnSpc>
              <a:spcBef>
                <a:spcPct val="0"/>
              </a:spcBef>
              <a:spcAft>
                <a:spcPts val="1200"/>
              </a:spcAft>
              <a:buClr>
                <a:srgbClr val="D45F37"/>
              </a:buClr>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ea typeface="+mj-ea"/>
                <a:cs typeface="+mj-cs"/>
              </a:rPr>
              <a:t>Provide materials about certification programs </a:t>
            </a:r>
            <a:endParaRPr lang="en-US" sz="1400" dirty="0" smtClean="0">
              <a:solidFill>
                <a:schemeClr val="tx1">
                  <a:lumMod val="75000"/>
                  <a:lumOff val="25000"/>
                </a:schemeClr>
              </a:solidFill>
              <a:latin typeface="Calibri" panose="020F0502020204030204" pitchFamily="34" charset="0"/>
              <a:ea typeface="+mj-ea"/>
              <a:cs typeface="+mj-cs"/>
            </a:endParaRPr>
          </a:p>
          <a:p>
            <a:pPr marL="573088" indent="-344488">
              <a:lnSpc>
                <a:spcPct val="95000"/>
              </a:lnSpc>
              <a:spcBef>
                <a:spcPct val="0"/>
              </a:spcBef>
              <a:spcAft>
                <a:spcPts val="1200"/>
              </a:spcAft>
              <a:buClr>
                <a:srgbClr val="D45F37"/>
              </a:buClr>
              <a:buFont typeface="Arial" panose="020B0604020202020204" pitchFamily="34" charset="0"/>
              <a:buChar char="•"/>
              <a:defRPr/>
            </a:pPr>
            <a:r>
              <a:rPr lang="en-US" sz="1400" dirty="0" smtClean="0">
                <a:solidFill>
                  <a:schemeClr val="tx1">
                    <a:lumMod val="75000"/>
                    <a:lumOff val="25000"/>
                  </a:schemeClr>
                </a:solidFill>
                <a:latin typeface="Calibri" panose="020F0502020204030204" pitchFamily="34" charset="0"/>
                <a:ea typeface="+mj-ea"/>
                <a:cs typeface="+mj-cs"/>
              </a:rPr>
              <a:t>Educate </a:t>
            </a:r>
            <a:r>
              <a:rPr lang="en-US" sz="1400" dirty="0">
                <a:solidFill>
                  <a:schemeClr val="tx1">
                    <a:lumMod val="75000"/>
                    <a:lumOff val="25000"/>
                  </a:schemeClr>
                </a:solidFill>
                <a:latin typeface="Calibri" panose="020F0502020204030204" pitchFamily="34" charset="0"/>
                <a:ea typeface="+mj-ea"/>
                <a:cs typeface="+mj-cs"/>
              </a:rPr>
              <a:t>the public through plant nurseries</a:t>
            </a:r>
          </a:p>
          <a:p>
            <a:pPr marL="573088" indent="-344488">
              <a:lnSpc>
                <a:spcPct val="95000"/>
              </a:lnSpc>
              <a:spcBef>
                <a:spcPct val="0"/>
              </a:spcBef>
              <a:spcAft>
                <a:spcPts val="1200"/>
              </a:spcAft>
              <a:buClr>
                <a:srgbClr val="D45F37"/>
              </a:buClr>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ea typeface="+mj-ea"/>
                <a:cs typeface="+mj-cs"/>
              </a:rPr>
              <a:t>Survey registered beekeepers</a:t>
            </a:r>
          </a:p>
          <a:p>
            <a:pPr marL="573088" indent="-344488">
              <a:lnSpc>
                <a:spcPct val="95000"/>
              </a:lnSpc>
              <a:spcBef>
                <a:spcPct val="0"/>
              </a:spcBef>
              <a:spcAft>
                <a:spcPts val="1200"/>
              </a:spcAft>
              <a:buClr>
                <a:srgbClr val="D45F37"/>
              </a:buClr>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ea typeface="+mj-ea"/>
                <a:cs typeface="+mj-cs"/>
              </a:rPr>
              <a:t>Continue and maintain partnership with federal agencies and neighboring states</a:t>
            </a:r>
          </a:p>
          <a:p>
            <a:pPr marR="0" lvl="0" indent="230188" algn="l" defTabSz="914400" rtl="0" eaLnBrk="1" fontAlgn="auto" latinLnBrk="0" hangingPunct="1">
              <a:spcBef>
                <a:spcPct val="0"/>
              </a:spcBef>
              <a:spcAft>
                <a:spcPts val="0"/>
              </a:spcAft>
              <a:buClr>
                <a:srgbClr val="D45F37"/>
              </a:buClr>
              <a:buSzTx/>
              <a:tabLst>
                <a:tab pos="230188" algn="l"/>
              </a:tabLst>
              <a:defRPr/>
            </a:pPr>
            <a:endParaRPr lang="en-US" sz="2400" noProof="0" dirty="0" smtClean="0">
              <a:solidFill>
                <a:schemeClr val="tx1">
                  <a:lumMod val="75000"/>
                  <a:lumOff val="25000"/>
                </a:schemeClr>
              </a:solidFill>
              <a:latin typeface="Calibri" panose="020F0502020204030204" pitchFamily="34" charset="0"/>
              <a:ea typeface="+mj-ea"/>
              <a:cs typeface="+mj-cs"/>
            </a:endParaRPr>
          </a:p>
          <a:p>
            <a:pPr marR="0" lvl="0" indent="230188" algn="l" defTabSz="914400" rtl="0" eaLnBrk="1" fontAlgn="auto" latinLnBrk="0" hangingPunct="1">
              <a:spcBef>
                <a:spcPct val="0"/>
              </a:spcBef>
              <a:spcAft>
                <a:spcPts val="0"/>
              </a:spcAft>
              <a:buClr>
                <a:srgbClr val="D45F37"/>
              </a:buClr>
              <a:buSzTx/>
              <a:tabLst>
                <a:tab pos="230188" algn="l"/>
              </a:tabLst>
              <a:defRPr/>
            </a:pPr>
            <a:endParaRPr kumimoji="0" lang="en-US" sz="2400" i="0" u="none" strike="noStrike" kern="1200" cap="none" spc="0" normalizeH="0" dirty="0" smtClean="0">
              <a:ln>
                <a:noFill/>
              </a:ln>
              <a:solidFill>
                <a:schemeClr val="tx1">
                  <a:lumMod val="75000"/>
                  <a:lumOff val="25000"/>
                </a:schemeClr>
              </a:solidFill>
              <a:effectLst/>
              <a:uLnTx/>
              <a:uFillTx/>
              <a:latin typeface="Calibri" panose="020F0502020204030204" pitchFamily="34" charset="0"/>
              <a:ea typeface="+mj-ea"/>
              <a:cs typeface="+mj-cs"/>
            </a:endParaRPr>
          </a:p>
        </p:txBody>
      </p:sp>
      <p:sp>
        <p:nvSpPr>
          <p:cNvPr id="8" name="L-Shape 7"/>
          <p:cNvSpPr/>
          <p:nvPr/>
        </p:nvSpPr>
        <p:spPr>
          <a:xfrm flipV="1">
            <a:off x="228600" y="652452"/>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1" name="L-Shape 10"/>
          <p:cNvSpPr/>
          <p:nvPr/>
        </p:nvSpPr>
        <p:spPr>
          <a:xfrm rot="16200000" flipV="1">
            <a:off x="228600" y="4741648"/>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48600" y="133903"/>
            <a:ext cx="1048870" cy="439527"/>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t="450"/>
          <a:stretch/>
        </p:blipFill>
        <p:spPr>
          <a:xfrm>
            <a:off x="5126115" y="2114550"/>
            <a:ext cx="3789285" cy="2829163"/>
          </a:xfrm>
          <a:prstGeom prst="rect">
            <a:avLst/>
          </a:prstGeom>
        </p:spPr>
      </p:pic>
      <p:sp>
        <p:nvSpPr>
          <p:cNvPr id="12" name="Title 1"/>
          <p:cNvSpPr txBox="1">
            <a:spLocks/>
          </p:cNvSpPr>
          <p:nvPr/>
        </p:nvSpPr>
        <p:spPr>
          <a:xfrm>
            <a:off x="4211715" y="689338"/>
            <a:ext cx="4724400" cy="4280719"/>
          </a:xfrm>
          <a:prstGeom prst="rect">
            <a:avLst/>
          </a:prstGeom>
        </p:spPr>
        <p:txBody>
          <a:bodyPr vert="horz" lIns="91440" tIns="45720" rIns="91440" bIns="45720" rtlCol="0" anchor="t" anchorCtr="0">
            <a:noAutofit/>
          </a:bodyPr>
          <a:lstStyle/>
          <a:p>
            <a:pPr marL="573088" indent="-344488">
              <a:lnSpc>
                <a:spcPct val="95000"/>
              </a:lnSpc>
              <a:spcBef>
                <a:spcPct val="0"/>
              </a:spcBef>
              <a:spcAft>
                <a:spcPts val="1200"/>
              </a:spcAft>
              <a:buClr>
                <a:srgbClr val="D45F37"/>
              </a:buClr>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rPr>
              <a:t>Increase the availability of pollinator-related resources on the department's website</a:t>
            </a:r>
          </a:p>
          <a:p>
            <a:pPr marL="573088" indent="-344488">
              <a:lnSpc>
                <a:spcPct val="95000"/>
              </a:lnSpc>
              <a:spcBef>
                <a:spcPct val="0"/>
              </a:spcBef>
              <a:spcAft>
                <a:spcPts val="1200"/>
              </a:spcAft>
              <a:buClr>
                <a:srgbClr val="D45F37"/>
              </a:buClr>
              <a:buFont typeface="Arial" panose="020B0604020202020204" pitchFamily="34" charset="0"/>
              <a:buChar char="•"/>
              <a:defRPr/>
            </a:pPr>
            <a:r>
              <a:rPr lang="en-US" sz="1400" dirty="0" smtClean="0">
                <a:solidFill>
                  <a:schemeClr val="tx1">
                    <a:lumMod val="75000"/>
                    <a:lumOff val="25000"/>
                  </a:schemeClr>
                </a:solidFill>
                <a:latin typeface="Calibri" panose="020F0502020204030204" pitchFamily="34" charset="0"/>
                <a:ea typeface="+mj-ea"/>
                <a:cs typeface="+mj-cs"/>
              </a:rPr>
              <a:t>Review </a:t>
            </a:r>
            <a:r>
              <a:rPr lang="en-US" sz="1400" dirty="0">
                <a:solidFill>
                  <a:schemeClr val="tx1">
                    <a:lumMod val="75000"/>
                    <a:lumOff val="25000"/>
                  </a:schemeClr>
                </a:solidFill>
                <a:latin typeface="Calibri" panose="020F0502020204030204" pitchFamily="34" charset="0"/>
                <a:ea typeface="+mj-ea"/>
                <a:cs typeface="+mj-cs"/>
              </a:rPr>
              <a:t>guidelines on state-managed lands</a:t>
            </a:r>
          </a:p>
          <a:p>
            <a:pPr marL="573088" indent="-344488">
              <a:lnSpc>
                <a:spcPct val="95000"/>
              </a:lnSpc>
              <a:spcBef>
                <a:spcPct val="0"/>
              </a:spcBef>
              <a:spcAft>
                <a:spcPts val="1200"/>
              </a:spcAft>
              <a:buClr>
                <a:srgbClr val="D45F37"/>
              </a:buClr>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ea typeface="+mj-ea"/>
                <a:cs typeface="+mj-cs"/>
              </a:rPr>
              <a:t>In consultation with the DOR, review the open space taxation act</a:t>
            </a:r>
          </a:p>
          <a:p>
            <a:pPr marL="573088" indent="-344488">
              <a:lnSpc>
                <a:spcPct val="95000"/>
              </a:lnSpc>
              <a:spcBef>
                <a:spcPct val="0"/>
              </a:spcBef>
              <a:spcAft>
                <a:spcPts val="1200"/>
              </a:spcAft>
              <a:buClr>
                <a:srgbClr val="D45F37"/>
              </a:buClr>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ea typeface="+mj-ea"/>
                <a:cs typeface="+mj-cs"/>
              </a:rPr>
              <a:t>Develop a list of native forage plants</a:t>
            </a:r>
          </a:p>
          <a:p>
            <a:pPr marL="573088" indent="-344488">
              <a:lnSpc>
                <a:spcPct val="95000"/>
              </a:lnSpc>
              <a:spcBef>
                <a:spcPct val="0"/>
              </a:spcBef>
              <a:spcAft>
                <a:spcPts val="1200"/>
              </a:spcAft>
              <a:buClr>
                <a:srgbClr val="D45F37"/>
              </a:buClr>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ea typeface="+mj-ea"/>
                <a:cs typeface="+mj-cs"/>
              </a:rPr>
              <a:t>Work with WSDA PMD on pesticide investigations</a:t>
            </a:r>
          </a:p>
          <a:p>
            <a:pPr marL="573088" indent="-344488">
              <a:lnSpc>
                <a:spcPct val="95000"/>
              </a:lnSpc>
              <a:spcBef>
                <a:spcPct val="0"/>
              </a:spcBef>
              <a:spcAft>
                <a:spcPts val="1200"/>
              </a:spcAft>
              <a:buClr>
                <a:srgbClr val="D45F37"/>
              </a:buClr>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ea typeface="+mj-ea"/>
                <a:cs typeface="+mj-cs"/>
              </a:rPr>
              <a:t>Continue running the PHTF</a:t>
            </a:r>
          </a:p>
          <a:p>
            <a:pPr marR="0" lvl="0" indent="230188" algn="l" defTabSz="914400" rtl="0" eaLnBrk="1" fontAlgn="auto" latinLnBrk="0" hangingPunct="1">
              <a:spcBef>
                <a:spcPct val="0"/>
              </a:spcBef>
              <a:spcAft>
                <a:spcPts val="0"/>
              </a:spcAft>
              <a:buClr>
                <a:srgbClr val="D45F37"/>
              </a:buClr>
              <a:buSzTx/>
              <a:tabLst>
                <a:tab pos="230188" algn="l"/>
              </a:tabLst>
              <a:defRPr/>
            </a:pPr>
            <a:endParaRPr lang="en-US" sz="2400" noProof="0" dirty="0" smtClean="0">
              <a:solidFill>
                <a:schemeClr val="tx1">
                  <a:lumMod val="75000"/>
                  <a:lumOff val="25000"/>
                </a:schemeClr>
              </a:solidFill>
              <a:latin typeface="Calibri" panose="020F0502020204030204" pitchFamily="34" charset="0"/>
              <a:ea typeface="+mj-ea"/>
              <a:cs typeface="+mj-cs"/>
            </a:endParaRPr>
          </a:p>
          <a:p>
            <a:pPr marR="0" lvl="0" indent="230188" algn="l" defTabSz="914400" rtl="0" eaLnBrk="1" fontAlgn="auto" latinLnBrk="0" hangingPunct="1">
              <a:spcBef>
                <a:spcPct val="0"/>
              </a:spcBef>
              <a:spcAft>
                <a:spcPts val="0"/>
              </a:spcAft>
              <a:buClr>
                <a:srgbClr val="D45F37"/>
              </a:buClr>
              <a:buSzTx/>
              <a:tabLst>
                <a:tab pos="230188" algn="l"/>
              </a:tabLst>
              <a:defRPr/>
            </a:pPr>
            <a:endParaRPr kumimoji="0" lang="en-US" sz="2400" i="0" u="none" strike="noStrike" kern="1200" cap="none" spc="0" normalizeH="0" dirty="0" smtClean="0">
              <a:ln>
                <a:noFill/>
              </a:ln>
              <a:solidFill>
                <a:schemeClr val="tx1">
                  <a:lumMod val="75000"/>
                  <a:lumOff val="25000"/>
                </a:schemeClr>
              </a:solidFill>
              <a:effectLst/>
              <a:uLnTx/>
              <a:uFillTx/>
              <a:latin typeface="Calibri" panose="020F0502020204030204" pitchFamily="34" charset="0"/>
              <a:ea typeface="+mj-ea"/>
              <a:cs typeface="+mj-cs"/>
            </a:endParaRPr>
          </a:p>
        </p:txBody>
      </p:sp>
      <p:cxnSp>
        <p:nvCxnSpPr>
          <p:cNvPr id="5" name="Straight Arrow Connector 4"/>
          <p:cNvCxnSpPr/>
          <p:nvPr/>
        </p:nvCxnSpPr>
        <p:spPr>
          <a:xfrm flipV="1">
            <a:off x="4211715" y="844754"/>
            <a:ext cx="588885" cy="2791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868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28600" y="666749"/>
            <a:ext cx="8686800"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5" name="TextBox 14"/>
          <p:cNvSpPr txBox="1"/>
          <p:nvPr/>
        </p:nvSpPr>
        <p:spPr>
          <a:xfrm>
            <a:off x="228600" y="92057"/>
            <a:ext cx="8842011" cy="523220"/>
          </a:xfrm>
          <a:prstGeom prst="rect">
            <a:avLst/>
          </a:prstGeom>
          <a:noFill/>
        </p:spPr>
        <p:txBody>
          <a:bodyPr wrap="square" rtlCol="0">
            <a:spAutoFit/>
          </a:bodyPr>
          <a:lstStyle/>
          <a:p>
            <a:r>
              <a:rPr lang="en-US" sz="2800" b="1" kern="100" dirty="0" smtClean="0">
                <a:solidFill>
                  <a:srgbClr val="1F4C63"/>
                </a:solidFill>
                <a:latin typeface="Cambria" panose="02040503050406030204" pitchFamily="18" charset="0"/>
                <a:cs typeface="Microsoft Sans Serif" panose="020B0604020202020204" pitchFamily="34" charset="0"/>
              </a:rPr>
              <a:t>How can you help?</a:t>
            </a:r>
            <a:endParaRPr lang="en-US" sz="2800" kern="100" dirty="0">
              <a:solidFill>
                <a:srgbClr val="1F4C63"/>
              </a:solidFill>
              <a:latin typeface="Cambria" panose="02040503050406030204" pitchFamily="18" charset="0"/>
              <a:ea typeface="+mj-ea"/>
              <a:cs typeface="Microsoft Sans Serif" panose="020B0604020202020204" pitchFamily="34" charset="0"/>
            </a:endParaRPr>
          </a:p>
        </p:txBody>
      </p:sp>
      <p:sp>
        <p:nvSpPr>
          <p:cNvPr id="14" name="Title 1"/>
          <p:cNvSpPr txBox="1">
            <a:spLocks/>
          </p:cNvSpPr>
          <p:nvPr/>
        </p:nvSpPr>
        <p:spPr>
          <a:xfrm>
            <a:off x="3581400" y="771526"/>
            <a:ext cx="5316070" cy="4162423"/>
          </a:xfrm>
          <a:prstGeom prst="rect">
            <a:avLst/>
          </a:prstGeom>
        </p:spPr>
        <p:txBody>
          <a:bodyPr vert="horz" lIns="91440" tIns="45720" rIns="91440" bIns="45720" rtlCol="0" anchor="t" anchorCtr="0">
            <a:noAutofit/>
          </a:bodyPr>
          <a:lstStyle/>
          <a:p>
            <a:pPr marL="228600" indent="-228600">
              <a:lnSpc>
                <a:spcPct val="95000"/>
              </a:lnSpc>
              <a:spcBef>
                <a:spcPct val="0"/>
              </a:spcBef>
              <a:spcAft>
                <a:spcPts val="400"/>
              </a:spcAft>
              <a:buClr>
                <a:srgbClr val="D45F37"/>
              </a:buClr>
              <a:buFont typeface="Arial" panose="020B0604020202020204" pitchFamily="34" charset="0"/>
              <a:buChar char="•"/>
              <a:defRPr/>
            </a:pPr>
            <a:r>
              <a:rPr lang="en-US" sz="1900" dirty="0" smtClean="0">
                <a:solidFill>
                  <a:schemeClr val="tx1">
                    <a:lumMod val="75000"/>
                    <a:lumOff val="25000"/>
                  </a:schemeClr>
                </a:solidFill>
                <a:latin typeface="Calibri" panose="020F0502020204030204" pitchFamily="34" charset="0"/>
                <a:ea typeface="+mj-ea"/>
                <a:cs typeface="+mj-cs"/>
              </a:rPr>
              <a:t>Plant more flowers (preferably native plants)</a:t>
            </a:r>
          </a:p>
          <a:p>
            <a:pPr marL="228600" indent="-228600">
              <a:lnSpc>
                <a:spcPct val="95000"/>
              </a:lnSpc>
              <a:spcBef>
                <a:spcPct val="0"/>
              </a:spcBef>
              <a:spcAft>
                <a:spcPts val="400"/>
              </a:spcAft>
              <a:buClr>
                <a:srgbClr val="D45F37"/>
              </a:buClr>
              <a:buFont typeface="Arial" panose="020B0604020202020204" pitchFamily="34" charset="0"/>
              <a:buChar char="•"/>
              <a:defRPr/>
            </a:pPr>
            <a:r>
              <a:rPr lang="en-US" sz="1900" dirty="0" smtClean="0">
                <a:solidFill>
                  <a:schemeClr val="tx1">
                    <a:lumMod val="75000"/>
                    <a:lumOff val="25000"/>
                  </a:schemeClr>
                </a:solidFill>
                <a:latin typeface="Calibri" panose="020F0502020204030204" pitchFamily="34" charset="0"/>
                <a:ea typeface="+mj-ea"/>
                <a:cs typeface="+mj-cs"/>
              </a:rPr>
              <a:t>Create habitat</a:t>
            </a:r>
          </a:p>
          <a:p>
            <a:pPr marL="685800" lvl="1" indent="-228600">
              <a:lnSpc>
                <a:spcPct val="95000"/>
              </a:lnSpc>
              <a:spcBef>
                <a:spcPct val="0"/>
              </a:spcBef>
              <a:spcAft>
                <a:spcPts val="400"/>
              </a:spcAft>
              <a:buClr>
                <a:srgbClr val="D45F37"/>
              </a:buClr>
              <a:buFont typeface="Arial" panose="020B0604020202020204" pitchFamily="34" charset="0"/>
              <a:buChar char="•"/>
              <a:defRPr/>
            </a:pPr>
            <a:r>
              <a:rPr lang="en-US" sz="1600" dirty="0" smtClean="0">
                <a:solidFill>
                  <a:schemeClr val="tx1">
                    <a:lumMod val="75000"/>
                    <a:lumOff val="25000"/>
                  </a:schemeClr>
                </a:solidFill>
                <a:latin typeface="Calibri" panose="020F0502020204030204" pitchFamily="34" charset="0"/>
                <a:ea typeface="+mj-ea"/>
                <a:cs typeface="+mj-cs"/>
              </a:rPr>
              <a:t>Larval host plants</a:t>
            </a:r>
          </a:p>
          <a:p>
            <a:pPr marL="685800" lvl="1" indent="-228600">
              <a:lnSpc>
                <a:spcPct val="95000"/>
              </a:lnSpc>
              <a:spcBef>
                <a:spcPct val="0"/>
              </a:spcBef>
              <a:spcAft>
                <a:spcPts val="400"/>
              </a:spcAft>
              <a:buClr>
                <a:srgbClr val="D45F37"/>
              </a:buClr>
              <a:buFont typeface="Arial" panose="020B0604020202020204" pitchFamily="34" charset="0"/>
              <a:buChar char="•"/>
              <a:defRPr/>
            </a:pPr>
            <a:r>
              <a:rPr lang="en-US" sz="1600" dirty="0" smtClean="0">
                <a:solidFill>
                  <a:schemeClr val="tx1">
                    <a:lumMod val="75000"/>
                    <a:lumOff val="25000"/>
                  </a:schemeClr>
                </a:solidFill>
                <a:latin typeface="Calibri" panose="020F0502020204030204" pitchFamily="34" charset="0"/>
                <a:ea typeface="+mj-ea"/>
                <a:cs typeface="+mj-cs"/>
              </a:rPr>
              <a:t>Nesting habitat (low/no till)</a:t>
            </a:r>
          </a:p>
          <a:p>
            <a:pPr marL="228600" indent="-228600">
              <a:lnSpc>
                <a:spcPct val="95000"/>
              </a:lnSpc>
              <a:spcBef>
                <a:spcPct val="0"/>
              </a:spcBef>
              <a:spcAft>
                <a:spcPts val="400"/>
              </a:spcAft>
              <a:buClr>
                <a:srgbClr val="D45F37"/>
              </a:buClr>
              <a:buFont typeface="Arial" panose="020B0604020202020204" pitchFamily="34" charset="0"/>
              <a:buChar char="•"/>
              <a:defRPr/>
            </a:pPr>
            <a:r>
              <a:rPr lang="en-US" sz="1900" dirty="0" smtClean="0">
                <a:solidFill>
                  <a:schemeClr val="tx1">
                    <a:lumMod val="75000"/>
                    <a:lumOff val="25000"/>
                  </a:schemeClr>
                </a:solidFill>
                <a:latin typeface="Calibri" panose="020F0502020204030204" pitchFamily="34" charset="0"/>
                <a:ea typeface="+mj-ea"/>
                <a:cs typeface="+mj-cs"/>
              </a:rPr>
              <a:t>IPM</a:t>
            </a:r>
          </a:p>
          <a:p>
            <a:pPr marL="685800" lvl="1" indent="-228600">
              <a:lnSpc>
                <a:spcPct val="95000"/>
              </a:lnSpc>
              <a:spcBef>
                <a:spcPct val="0"/>
              </a:spcBef>
              <a:spcAft>
                <a:spcPts val="400"/>
              </a:spcAft>
              <a:buClr>
                <a:srgbClr val="D45F37"/>
              </a:buClr>
              <a:buFont typeface="Arial" panose="020B0604020202020204" pitchFamily="34" charset="0"/>
              <a:buChar char="•"/>
              <a:defRPr/>
            </a:pPr>
            <a:r>
              <a:rPr lang="en-US" sz="1600" dirty="0" smtClean="0">
                <a:solidFill>
                  <a:schemeClr val="tx1">
                    <a:lumMod val="75000"/>
                    <a:lumOff val="25000"/>
                  </a:schemeClr>
                </a:solidFill>
                <a:latin typeface="Calibri" panose="020F0502020204030204" pitchFamily="34" charset="0"/>
                <a:ea typeface="+mj-ea"/>
                <a:cs typeface="+mj-cs"/>
              </a:rPr>
              <a:t>Don’t spray if you don’t have to</a:t>
            </a:r>
          </a:p>
          <a:p>
            <a:pPr marL="685800" lvl="1" indent="-228600">
              <a:lnSpc>
                <a:spcPct val="95000"/>
              </a:lnSpc>
              <a:spcBef>
                <a:spcPct val="0"/>
              </a:spcBef>
              <a:spcAft>
                <a:spcPts val="400"/>
              </a:spcAft>
              <a:buClr>
                <a:srgbClr val="D45F37"/>
              </a:buClr>
              <a:buFont typeface="Arial" panose="020B0604020202020204" pitchFamily="34" charset="0"/>
              <a:buChar char="•"/>
              <a:defRPr/>
            </a:pPr>
            <a:r>
              <a:rPr lang="en-US" sz="1600" dirty="0" smtClean="0">
                <a:solidFill>
                  <a:schemeClr val="tx1">
                    <a:lumMod val="75000"/>
                    <a:lumOff val="25000"/>
                  </a:schemeClr>
                </a:solidFill>
                <a:latin typeface="Calibri" panose="020F0502020204030204" pitchFamily="34" charset="0"/>
                <a:ea typeface="+mj-ea"/>
                <a:cs typeface="+mj-cs"/>
              </a:rPr>
              <a:t>Use the ‘softest’ pesticide you can</a:t>
            </a:r>
          </a:p>
          <a:p>
            <a:pPr marL="685800" lvl="1" indent="-228600">
              <a:lnSpc>
                <a:spcPct val="95000"/>
              </a:lnSpc>
              <a:spcBef>
                <a:spcPct val="0"/>
              </a:spcBef>
              <a:spcAft>
                <a:spcPts val="400"/>
              </a:spcAft>
              <a:buClr>
                <a:srgbClr val="D45F37"/>
              </a:buClr>
              <a:buFont typeface="Arial" panose="020B0604020202020204" pitchFamily="34" charset="0"/>
              <a:buChar char="•"/>
              <a:defRPr/>
            </a:pPr>
            <a:r>
              <a:rPr lang="en-US" sz="1600" dirty="0" smtClean="0">
                <a:solidFill>
                  <a:schemeClr val="tx1">
                    <a:lumMod val="75000"/>
                    <a:lumOff val="25000"/>
                  </a:schemeClr>
                </a:solidFill>
                <a:latin typeface="Calibri" panose="020F0502020204030204" pitchFamily="34" charset="0"/>
                <a:ea typeface="+mj-ea"/>
                <a:cs typeface="+mj-cs"/>
              </a:rPr>
              <a:t>DO NOT SPRAY when plants are in bloom</a:t>
            </a:r>
          </a:p>
          <a:p>
            <a:pPr marL="685800" lvl="1" indent="-228600">
              <a:lnSpc>
                <a:spcPct val="95000"/>
              </a:lnSpc>
              <a:spcBef>
                <a:spcPct val="0"/>
              </a:spcBef>
              <a:spcAft>
                <a:spcPts val="400"/>
              </a:spcAft>
              <a:buClr>
                <a:srgbClr val="D45F37"/>
              </a:buClr>
              <a:buFont typeface="Arial" panose="020B0604020202020204" pitchFamily="34" charset="0"/>
              <a:buChar char="•"/>
              <a:defRPr/>
            </a:pPr>
            <a:r>
              <a:rPr lang="en-US" sz="1600" dirty="0" smtClean="0">
                <a:solidFill>
                  <a:schemeClr val="tx1">
                    <a:lumMod val="75000"/>
                    <a:lumOff val="25000"/>
                  </a:schemeClr>
                </a:solidFill>
                <a:latin typeface="Calibri" panose="020F0502020204030204" pitchFamily="34" charset="0"/>
                <a:ea typeface="+mj-ea"/>
                <a:cs typeface="+mj-cs"/>
              </a:rPr>
              <a:t>Mow before you spray</a:t>
            </a:r>
          </a:p>
          <a:p>
            <a:pPr marL="228600" indent="-228600">
              <a:lnSpc>
                <a:spcPct val="95000"/>
              </a:lnSpc>
              <a:spcBef>
                <a:spcPct val="0"/>
              </a:spcBef>
              <a:spcAft>
                <a:spcPts val="400"/>
              </a:spcAft>
              <a:buClr>
                <a:srgbClr val="D45F37"/>
              </a:buClr>
              <a:buFont typeface="Arial" panose="020B0604020202020204" pitchFamily="34" charset="0"/>
              <a:buChar char="•"/>
              <a:defRPr/>
            </a:pPr>
            <a:r>
              <a:rPr lang="en-US" sz="1900" dirty="0" smtClean="0">
                <a:solidFill>
                  <a:schemeClr val="tx1">
                    <a:lumMod val="75000"/>
                    <a:lumOff val="25000"/>
                  </a:schemeClr>
                </a:solidFill>
                <a:latin typeface="Calibri" panose="020F0502020204030204" pitchFamily="34" charset="0"/>
                <a:ea typeface="+mj-ea"/>
                <a:cs typeface="+mj-cs"/>
              </a:rPr>
              <a:t>Communicate with your pest control and beekeepers</a:t>
            </a:r>
          </a:p>
          <a:p>
            <a:pPr marL="228600" indent="-228600">
              <a:lnSpc>
                <a:spcPct val="95000"/>
              </a:lnSpc>
              <a:spcBef>
                <a:spcPct val="0"/>
              </a:spcBef>
              <a:spcAft>
                <a:spcPts val="400"/>
              </a:spcAft>
              <a:buClr>
                <a:srgbClr val="D45F37"/>
              </a:buClr>
              <a:buFont typeface="Arial" panose="020B0604020202020204" pitchFamily="34" charset="0"/>
              <a:buChar char="•"/>
              <a:defRPr/>
            </a:pPr>
            <a:r>
              <a:rPr lang="en-US" sz="1900" dirty="0" smtClean="0">
                <a:solidFill>
                  <a:schemeClr val="tx1">
                    <a:lumMod val="75000"/>
                    <a:lumOff val="25000"/>
                  </a:schemeClr>
                </a:solidFill>
                <a:latin typeface="Calibri" panose="020F0502020204030204" pitchFamily="34" charset="0"/>
                <a:ea typeface="+mj-ea"/>
                <a:cs typeface="+mj-cs"/>
              </a:rPr>
              <a:t>Avoid herbicide treatment during key blooms</a:t>
            </a:r>
          </a:p>
          <a:p>
            <a:pPr marL="228600" indent="-228600">
              <a:lnSpc>
                <a:spcPct val="95000"/>
              </a:lnSpc>
              <a:spcBef>
                <a:spcPct val="0"/>
              </a:spcBef>
              <a:spcAft>
                <a:spcPts val="400"/>
              </a:spcAft>
              <a:buClr>
                <a:srgbClr val="D45F37"/>
              </a:buClr>
              <a:buFont typeface="Arial" panose="020B0604020202020204" pitchFamily="34" charset="0"/>
              <a:buChar char="•"/>
              <a:defRPr/>
            </a:pPr>
            <a:r>
              <a:rPr lang="en-US" sz="1900" dirty="0" smtClean="0">
                <a:solidFill>
                  <a:schemeClr val="tx1">
                    <a:lumMod val="75000"/>
                    <a:lumOff val="25000"/>
                  </a:schemeClr>
                </a:solidFill>
                <a:latin typeface="Calibri" panose="020F0502020204030204" pitchFamily="34" charset="0"/>
                <a:ea typeface="+mj-ea"/>
                <a:cs typeface="+mj-cs"/>
              </a:rPr>
              <a:t>Plant more flowers! (Trees and shrubs count!)</a:t>
            </a:r>
            <a:endParaRPr lang="en-US" sz="1900" dirty="0" smtClean="0">
              <a:solidFill>
                <a:schemeClr val="tx1">
                  <a:lumMod val="75000"/>
                  <a:lumOff val="25000"/>
                </a:schemeClr>
              </a:solidFill>
              <a:latin typeface="Calibri" panose="020F0502020204030204" pitchFamily="34" charset="0"/>
              <a:ea typeface="+mj-ea"/>
              <a:cs typeface="+mj-cs"/>
            </a:endParaRPr>
          </a:p>
        </p:txBody>
      </p:sp>
      <p:sp>
        <p:nvSpPr>
          <p:cNvPr id="12" name="Rectangle 11"/>
          <p:cNvSpPr/>
          <p:nvPr/>
        </p:nvSpPr>
        <p:spPr>
          <a:xfrm>
            <a:off x="224118" y="666750"/>
            <a:ext cx="2138082" cy="1371600"/>
          </a:xfrm>
          <a:prstGeom prst="rect">
            <a:avLst/>
          </a:prstGeom>
          <a:solidFill>
            <a:srgbClr val="D0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Image</a:t>
            </a:r>
            <a:endParaRPr lang="en-US" dirty="0"/>
          </a:p>
        </p:txBody>
      </p:sp>
      <p:sp>
        <p:nvSpPr>
          <p:cNvPr id="19" name="Rectangle 18"/>
          <p:cNvSpPr/>
          <p:nvPr/>
        </p:nvSpPr>
        <p:spPr>
          <a:xfrm>
            <a:off x="224118" y="3562350"/>
            <a:ext cx="2138082" cy="1371599"/>
          </a:xfrm>
          <a:prstGeom prst="rect">
            <a:avLst/>
          </a:prstGeom>
          <a:solidFill>
            <a:srgbClr val="D0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Image</a:t>
            </a:r>
            <a:endParaRPr lang="en-US" dirty="0"/>
          </a:p>
        </p:txBody>
      </p:sp>
      <p:sp>
        <p:nvSpPr>
          <p:cNvPr id="21" name="Rectangle 20"/>
          <p:cNvSpPr/>
          <p:nvPr/>
        </p:nvSpPr>
        <p:spPr>
          <a:xfrm>
            <a:off x="224118" y="2114549"/>
            <a:ext cx="2138082" cy="1371599"/>
          </a:xfrm>
          <a:prstGeom prst="rect">
            <a:avLst/>
          </a:prstGeom>
          <a:solidFill>
            <a:srgbClr val="D0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Image</a:t>
            </a:r>
            <a:endParaRPr lang="en-US" dirty="0"/>
          </a:p>
        </p:txBody>
      </p:sp>
      <p:pic>
        <p:nvPicPr>
          <p:cNvPr id="25" name="Picture 2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48600" y="133903"/>
            <a:ext cx="1048870" cy="439527"/>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960" y="2741519"/>
            <a:ext cx="2923240" cy="2192430"/>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118" y="666748"/>
            <a:ext cx="2900082" cy="2175062"/>
          </a:xfrm>
          <a:prstGeom prst="rect">
            <a:avLst/>
          </a:prstGeom>
        </p:spPr>
      </p:pic>
    </p:spTree>
    <p:extLst>
      <p:ext uri="{BB962C8B-B14F-4D97-AF65-F5344CB8AC3E}">
        <p14:creationId xmlns:p14="http://schemas.microsoft.com/office/powerpoint/2010/main" val="13775049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28600" y="1123950"/>
            <a:ext cx="86868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5" name="TextBox 14"/>
          <p:cNvSpPr txBox="1"/>
          <p:nvPr/>
        </p:nvSpPr>
        <p:spPr>
          <a:xfrm>
            <a:off x="228601" y="92057"/>
            <a:ext cx="7543800" cy="954107"/>
          </a:xfrm>
          <a:prstGeom prst="rect">
            <a:avLst/>
          </a:prstGeom>
          <a:noFill/>
        </p:spPr>
        <p:txBody>
          <a:bodyPr wrap="square" rtlCol="0">
            <a:spAutoFit/>
          </a:bodyPr>
          <a:lstStyle/>
          <a:p>
            <a:r>
              <a:rPr lang="en-US" sz="2800" b="1" kern="100" dirty="0">
                <a:solidFill>
                  <a:srgbClr val="1F4C63"/>
                </a:solidFill>
                <a:latin typeface="Cambria" panose="02040503050406030204" pitchFamily="18" charset="0"/>
                <a:ea typeface="+mj-ea"/>
                <a:cs typeface="Microsoft Sans Serif" panose="020B0604020202020204" pitchFamily="34" charset="0"/>
              </a:rPr>
              <a:t>To learn more about pollinators and native plants for your area, check out:</a:t>
            </a:r>
          </a:p>
        </p:txBody>
      </p:sp>
      <p:sp>
        <p:nvSpPr>
          <p:cNvPr id="14" name="Title 1"/>
          <p:cNvSpPr txBox="1">
            <a:spLocks/>
          </p:cNvSpPr>
          <p:nvPr/>
        </p:nvSpPr>
        <p:spPr>
          <a:xfrm>
            <a:off x="609600" y="1386727"/>
            <a:ext cx="8130988" cy="3451071"/>
          </a:xfrm>
          <a:prstGeom prst="rect">
            <a:avLst/>
          </a:prstGeom>
        </p:spPr>
        <p:txBody>
          <a:bodyPr vert="horz" lIns="91440" tIns="45720" rIns="91440" bIns="45720" rtlCol="0" anchor="t" anchorCtr="0">
            <a:noAutofit/>
          </a:bodyPr>
          <a:lstStyle/>
          <a:p>
            <a:pPr marL="574675" indent="-342900">
              <a:lnSpc>
                <a:spcPct val="95000"/>
              </a:lnSpc>
              <a:spcBef>
                <a:spcPct val="0"/>
              </a:spcBef>
              <a:spcAft>
                <a:spcPts val="600"/>
              </a:spcAft>
              <a:buClr>
                <a:srgbClr val="D45F37"/>
              </a:buClr>
              <a:buFont typeface="Arial" panose="020B0604020202020204" pitchFamily="34" charset="0"/>
              <a:buChar char="•"/>
              <a:defRPr/>
            </a:pPr>
            <a:r>
              <a:rPr lang="en-US" sz="2000" b="1" dirty="0" smtClean="0">
                <a:solidFill>
                  <a:schemeClr val="tx1">
                    <a:lumMod val="75000"/>
                    <a:lumOff val="25000"/>
                  </a:schemeClr>
                </a:solidFill>
                <a:latin typeface="Calibri" panose="020F0502020204030204" pitchFamily="34" charset="0"/>
                <a:ea typeface="+mj-ea"/>
                <a:cs typeface="+mj-cs"/>
              </a:rPr>
              <a:t>The </a:t>
            </a:r>
            <a:r>
              <a:rPr lang="en-US" sz="2000" b="1" dirty="0">
                <a:solidFill>
                  <a:schemeClr val="tx1">
                    <a:lumMod val="75000"/>
                    <a:lumOff val="25000"/>
                  </a:schemeClr>
                </a:solidFill>
                <a:latin typeface="Calibri" panose="020F0502020204030204" pitchFamily="34" charset="0"/>
                <a:ea typeface="+mj-ea"/>
                <a:cs typeface="+mj-cs"/>
              </a:rPr>
              <a:t>Xerces Society </a:t>
            </a:r>
            <a:r>
              <a:rPr lang="en-US" sz="2000" b="1" dirty="0">
                <a:solidFill>
                  <a:schemeClr val="tx1">
                    <a:lumMod val="75000"/>
                    <a:lumOff val="25000"/>
                  </a:schemeClr>
                </a:solidFill>
                <a:latin typeface="Calibri" panose="020F0502020204030204" pitchFamily="34" charset="0"/>
                <a:ea typeface="+mj-ea"/>
                <a:cs typeface="+mj-cs"/>
                <a:hlinkClick r:id="rId3"/>
              </a:rPr>
              <a:t>https://www.xerces.org</a:t>
            </a:r>
            <a:r>
              <a:rPr lang="en-US" sz="2000" b="1" dirty="0" smtClean="0">
                <a:solidFill>
                  <a:schemeClr val="tx1">
                    <a:lumMod val="75000"/>
                    <a:lumOff val="25000"/>
                  </a:schemeClr>
                </a:solidFill>
                <a:latin typeface="Calibri" panose="020F0502020204030204" pitchFamily="34" charset="0"/>
                <a:ea typeface="+mj-ea"/>
                <a:cs typeface="+mj-cs"/>
                <a:hlinkClick r:id="rId3"/>
              </a:rPr>
              <a:t>/</a:t>
            </a:r>
            <a:r>
              <a:rPr lang="en-US" sz="2000" b="1" dirty="0" smtClean="0">
                <a:solidFill>
                  <a:schemeClr val="tx1">
                    <a:lumMod val="75000"/>
                    <a:lumOff val="25000"/>
                  </a:schemeClr>
                </a:solidFill>
                <a:latin typeface="Calibri" panose="020F0502020204030204" pitchFamily="34" charset="0"/>
                <a:ea typeface="+mj-ea"/>
                <a:cs typeface="+mj-cs"/>
              </a:rPr>
              <a:t> </a:t>
            </a:r>
            <a:endParaRPr lang="en-US" sz="2000" b="1" dirty="0">
              <a:solidFill>
                <a:schemeClr val="tx1">
                  <a:lumMod val="75000"/>
                  <a:lumOff val="25000"/>
                </a:schemeClr>
              </a:solidFill>
              <a:latin typeface="Calibri" panose="020F0502020204030204" pitchFamily="34" charset="0"/>
              <a:ea typeface="+mj-ea"/>
              <a:cs typeface="+mj-cs"/>
            </a:endParaRPr>
          </a:p>
          <a:p>
            <a:pPr marL="574675" indent="-342900">
              <a:lnSpc>
                <a:spcPct val="95000"/>
              </a:lnSpc>
              <a:spcBef>
                <a:spcPct val="0"/>
              </a:spcBef>
              <a:spcAft>
                <a:spcPts val="600"/>
              </a:spcAft>
              <a:buClr>
                <a:srgbClr val="D45F37"/>
              </a:buClr>
              <a:buFont typeface="Arial" panose="020B0604020202020204" pitchFamily="34" charset="0"/>
              <a:buChar char="•"/>
              <a:defRPr/>
            </a:pPr>
            <a:r>
              <a:rPr lang="en-US" sz="2000" b="1" dirty="0">
                <a:solidFill>
                  <a:schemeClr val="tx1">
                    <a:lumMod val="75000"/>
                    <a:lumOff val="25000"/>
                  </a:schemeClr>
                </a:solidFill>
                <a:latin typeface="Calibri" panose="020F0502020204030204" pitchFamily="34" charset="0"/>
                <a:ea typeface="+mj-ea"/>
                <a:cs typeface="+mj-cs"/>
              </a:rPr>
              <a:t>The Audubon Society </a:t>
            </a:r>
            <a:r>
              <a:rPr lang="en-US" sz="2000" b="1" dirty="0">
                <a:solidFill>
                  <a:schemeClr val="tx1">
                    <a:lumMod val="75000"/>
                    <a:lumOff val="25000"/>
                  </a:schemeClr>
                </a:solidFill>
                <a:latin typeface="Calibri" panose="020F0502020204030204" pitchFamily="34" charset="0"/>
                <a:ea typeface="+mj-ea"/>
                <a:cs typeface="+mj-cs"/>
                <a:hlinkClick r:id="rId4"/>
              </a:rPr>
              <a:t>https://www.audubon.org</a:t>
            </a:r>
            <a:r>
              <a:rPr lang="en-US" sz="2000" b="1" dirty="0" smtClean="0">
                <a:solidFill>
                  <a:schemeClr val="tx1">
                    <a:lumMod val="75000"/>
                    <a:lumOff val="25000"/>
                  </a:schemeClr>
                </a:solidFill>
                <a:latin typeface="Calibri" panose="020F0502020204030204" pitchFamily="34" charset="0"/>
                <a:ea typeface="+mj-ea"/>
                <a:cs typeface="+mj-cs"/>
                <a:hlinkClick r:id="rId4"/>
              </a:rPr>
              <a:t>/</a:t>
            </a:r>
            <a:r>
              <a:rPr lang="en-US" sz="2000" b="1" dirty="0" smtClean="0">
                <a:solidFill>
                  <a:schemeClr val="tx1">
                    <a:lumMod val="75000"/>
                    <a:lumOff val="25000"/>
                  </a:schemeClr>
                </a:solidFill>
                <a:latin typeface="Calibri" panose="020F0502020204030204" pitchFamily="34" charset="0"/>
                <a:ea typeface="+mj-ea"/>
                <a:cs typeface="+mj-cs"/>
              </a:rPr>
              <a:t> </a:t>
            </a:r>
            <a:endParaRPr lang="en-US" sz="2000" b="1" dirty="0">
              <a:solidFill>
                <a:schemeClr val="tx1">
                  <a:lumMod val="75000"/>
                  <a:lumOff val="25000"/>
                </a:schemeClr>
              </a:solidFill>
              <a:latin typeface="Calibri" panose="020F0502020204030204" pitchFamily="34" charset="0"/>
              <a:ea typeface="+mj-ea"/>
              <a:cs typeface="+mj-cs"/>
            </a:endParaRPr>
          </a:p>
          <a:p>
            <a:pPr marL="574675" indent="-342900">
              <a:lnSpc>
                <a:spcPct val="95000"/>
              </a:lnSpc>
              <a:spcBef>
                <a:spcPct val="0"/>
              </a:spcBef>
              <a:spcAft>
                <a:spcPts val="600"/>
              </a:spcAft>
              <a:buClr>
                <a:srgbClr val="D45F37"/>
              </a:buClr>
              <a:buFont typeface="Arial" panose="020B0604020202020204" pitchFamily="34" charset="0"/>
              <a:buChar char="•"/>
              <a:defRPr/>
            </a:pPr>
            <a:r>
              <a:rPr lang="en-US" sz="2000" b="1" dirty="0">
                <a:solidFill>
                  <a:schemeClr val="tx1">
                    <a:lumMod val="75000"/>
                    <a:lumOff val="25000"/>
                  </a:schemeClr>
                </a:solidFill>
                <a:latin typeface="Calibri" panose="020F0502020204030204" pitchFamily="34" charset="0"/>
                <a:ea typeface="+mj-ea"/>
                <a:cs typeface="+mj-cs"/>
              </a:rPr>
              <a:t>The Pollinator Partnership </a:t>
            </a:r>
            <a:r>
              <a:rPr lang="en-US" sz="2000" b="1" dirty="0">
                <a:solidFill>
                  <a:schemeClr val="tx1">
                    <a:lumMod val="75000"/>
                    <a:lumOff val="25000"/>
                  </a:schemeClr>
                </a:solidFill>
                <a:latin typeface="Calibri" panose="020F0502020204030204" pitchFamily="34" charset="0"/>
                <a:ea typeface="+mj-ea"/>
                <a:cs typeface="+mj-cs"/>
                <a:hlinkClick r:id="rId5"/>
              </a:rPr>
              <a:t>https://www.pollinator.org</a:t>
            </a:r>
            <a:r>
              <a:rPr lang="en-US" sz="2000" b="1" dirty="0" smtClean="0">
                <a:solidFill>
                  <a:schemeClr val="tx1">
                    <a:lumMod val="75000"/>
                    <a:lumOff val="25000"/>
                  </a:schemeClr>
                </a:solidFill>
                <a:latin typeface="Calibri" panose="020F0502020204030204" pitchFamily="34" charset="0"/>
                <a:ea typeface="+mj-ea"/>
                <a:cs typeface="+mj-cs"/>
                <a:hlinkClick r:id="rId5"/>
              </a:rPr>
              <a:t>/</a:t>
            </a:r>
            <a:r>
              <a:rPr lang="en-US" sz="2000" b="1" dirty="0" smtClean="0">
                <a:solidFill>
                  <a:schemeClr val="tx1">
                    <a:lumMod val="75000"/>
                    <a:lumOff val="25000"/>
                  </a:schemeClr>
                </a:solidFill>
                <a:latin typeface="Calibri" panose="020F0502020204030204" pitchFamily="34" charset="0"/>
                <a:ea typeface="+mj-ea"/>
                <a:cs typeface="+mj-cs"/>
              </a:rPr>
              <a:t> </a:t>
            </a:r>
            <a:endParaRPr lang="en-US" sz="2000" b="1" dirty="0">
              <a:solidFill>
                <a:schemeClr val="tx1">
                  <a:lumMod val="75000"/>
                  <a:lumOff val="25000"/>
                </a:schemeClr>
              </a:solidFill>
              <a:latin typeface="Calibri" panose="020F0502020204030204" pitchFamily="34" charset="0"/>
              <a:ea typeface="+mj-ea"/>
              <a:cs typeface="+mj-cs"/>
            </a:endParaRPr>
          </a:p>
          <a:p>
            <a:pPr marL="574675" indent="-342900">
              <a:lnSpc>
                <a:spcPct val="95000"/>
              </a:lnSpc>
              <a:spcBef>
                <a:spcPct val="0"/>
              </a:spcBef>
              <a:spcAft>
                <a:spcPts val="600"/>
              </a:spcAft>
              <a:buClr>
                <a:srgbClr val="D45F37"/>
              </a:buClr>
              <a:buFont typeface="Arial" panose="020B0604020202020204" pitchFamily="34" charset="0"/>
              <a:buChar char="•"/>
              <a:defRPr/>
            </a:pPr>
            <a:r>
              <a:rPr lang="en-US" sz="2000" b="1" dirty="0" smtClean="0">
                <a:solidFill>
                  <a:schemeClr val="tx1">
                    <a:lumMod val="75000"/>
                    <a:lumOff val="25000"/>
                  </a:schemeClr>
                </a:solidFill>
                <a:latin typeface="Calibri" panose="020F0502020204030204" pitchFamily="34" charset="0"/>
                <a:ea typeface="+mj-ea"/>
                <a:cs typeface="+mj-cs"/>
              </a:rPr>
              <a:t>The Native </a:t>
            </a:r>
            <a:r>
              <a:rPr lang="en-US" sz="2000" b="1" dirty="0">
                <a:solidFill>
                  <a:schemeClr val="tx1">
                    <a:lumMod val="75000"/>
                    <a:lumOff val="25000"/>
                  </a:schemeClr>
                </a:solidFill>
                <a:latin typeface="Calibri" panose="020F0502020204030204" pitchFamily="34" charset="0"/>
                <a:ea typeface="+mj-ea"/>
                <a:cs typeface="+mj-cs"/>
              </a:rPr>
              <a:t>Plant Society </a:t>
            </a:r>
            <a:r>
              <a:rPr lang="en-US" sz="2000" b="1" dirty="0">
                <a:solidFill>
                  <a:schemeClr val="tx1">
                    <a:lumMod val="75000"/>
                    <a:lumOff val="25000"/>
                  </a:schemeClr>
                </a:solidFill>
                <a:latin typeface="Calibri" panose="020F0502020204030204" pitchFamily="34" charset="0"/>
                <a:ea typeface="+mj-ea"/>
                <a:cs typeface="+mj-cs"/>
                <a:hlinkClick r:id="rId6"/>
              </a:rPr>
              <a:t>https://www.wnps.org</a:t>
            </a:r>
            <a:r>
              <a:rPr lang="en-US" sz="2000" b="1" dirty="0" smtClean="0">
                <a:solidFill>
                  <a:schemeClr val="tx1">
                    <a:lumMod val="75000"/>
                    <a:lumOff val="25000"/>
                  </a:schemeClr>
                </a:solidFill>
                <a:latin typeface="Calibri" panose="020F0502020204030204" pitchFamily="34" charset="0"/>
                <a:ea typeface="+mj-ea"/>
                <a:cs typeface="+mj-cs"/>
                <a:hlinkClick r:id="rId6"/>
              </a:rPr>
              <a:t>/</a:t>
            </a:r>
            <a:r>
              <a:rPr lang="en-US" sz="2000" b="1" dirty="0" smtClean="0">
                <a:solidFill>
                  <a:schemeClr val="tx1">
                    <a:lumMod val="75000"/>
                    <a:lumOff val="25000"/>
                  </a:schemeClr>
                </a:solidFill>
                <a:latin typeface="Calibri" panose="020F0502020204030204" pitchFamily="34" charset="0"/>
                <a:ea typeface="+mj-ea"/>
                <a:cs typeface="+mj-cs"/>
              </a:rPr>
              <a:t> </a:t>
            </a:r>
            <a:endParaRPr lang="en-US" sz="2000" b="1" dirty="0">
              <a:solidFill>
                <a:schemeClr val="tx1">
                  <a:lumMod val="75000"/>
                  <a:lumOff val="25000"/>
                </a:schemeClr>
              </a:solidFill>
              <a:latin typeface="Calibri" panose="020F0502020204030204" pitchFamily="34" charset="0"/>
              <a:ea typeface="+mj-ea"/>
              <a:cs typeface="+mj-cs"/>
            </a:endParaRPr>
          </a:p>
          <a:p>
            <a:pPr marL="574675" indent="-342900">
              <a:lnSpc>
                <a:spcPct val="95000"/>
              </a:lnSpc>
              <a:spcBef>
                <a:spcPct val="0"/>
              </a:spcBef>
              <a:spcAft>
                <a:spcPts val="600"/>
              </a:spcAft>
              <a:buClr>
                <a:srgbClr val="D45F37"/>
              </a:buClr>
              <a:buFont typeface="Arial" panose="020B0604020202020204" pitchFamily="34" charset="0"/>
              <a:buChar char="•"/>
              <a:defRPr/>
            </a:pPr>
            <a:r>
              <a:rPr lang="en-US" sz="2000" b="1" dirty="0" smtClean="0">
                <a:solidFill>
                  <a:schemeClr val="tx1">
                    <a:lumMod val="75000"/>
                    <a:lumOff val="25000"/>
                  </a:schemeClr>
                </a:solidFill>
                <a:latin typeface="Calibri" panose="020F0502020204030204" pitchFamily="34" charset="0"/>
                <a:ea typeface="+mj-ea"/>
                <a:cs typeface="+mj-cs"/>
              </a:rPr>
              <a:t>Your local </a:t>
            </a:r>
            <a:r>
              <a:rPr lang="en-US" sz="2000" b="1" dirty="0">
                <a:solidFill>
                  <a:schemeClr val="tx1">
                    <a:lumMod val="75000"/>
                    <a:lumOff val="25000"/>
                  </a:schemeClr>
                </a:solidFill>
                <a:latin typeface="Calibri" panose="020F0502020204030204" pitchFamily="34" charset="0"/>
                <a:ea typeface="+mj-ea"/>
                <a:cs typeface="+mj-cs"/>
              </a:rPr>
              <a:t>Conservation District </a:t>
            </a:r>
            <a:r>
              <a:rPr lang="en-US" sz="2000" b="1" dirty="0">
                <a:solidFill>
                  <a:schemeClr val="tx1">
                    <a:lumMod val="75000"/>
                    <a:lumOff val="25000"/>
                  </a:schemeClr>
                </a:solidFill>
                <a:latin typeface="Calibri" panose="020F0502020204030204" pitchFamily="34" charset="0"/>
                <a:ea typeface="+mj-ea"/>
                <a:cs typeface="+mj-cs"/>
                <a:hlinkClick r:id="rId7"/>
              </a:rPr>
              <a:t>https://wadistricts.org</a:t>
            </a:r>
            <a:r>
              <a:rPr lang="en-US" sz="2000" b="1" dirty="0" smtClean="0">
                <a:solidFill>
                  <a:schemeClr val="tx1">
                    <a:lumMod val="75000"/>
                    <a:lumOff val="25000"/>
                  </a:schemeClr>
                </a:solidFill>
                <a:latin typeface="Calibri" panose="020F0502020204030204" pitchFamily="34" charset="0"/>
                <a:ea typeface="+mj-ea"/>
                <a:cs typeface="+mj-cs"/>
                <a:hlinkClick r:id="rId7"/>
              </a:rPr>
              <a:t>/</a:t>
            </a:r>
            <a:r>
              <a:rPr lang="en-US" sz="2000" b="1" dirty="0" smtClean="0">
                <a:solidFill>
                  <a:schemeClr val="tx1">
                    <a:lumMod val="75000"/>
                    <a:lumOff val="25000"/>
                  </a:schemeClr>
                </a:solidFill>
                <a:latin typeface="Calibri" panose="020F0502020204030204" pitchFamily="34" charset="0"/>
                <a:ea typeface="+mj-ea"/>
                <a:cs typeface="+mj-cs"/>
              </a:rPr>
              <a:t> </a:t>
            </a:r>
          </a:p>
          <a:p>
            <a:pPr marL="574675" indent="-342900">
              <a:lnSpc>
                <a:spcPct val="95000"/>
              </a:lnSpc>
              <a:spcBef>
                <a:spcPct val="0"/>
              </a:spcBef>
              <a:spcAft>
                <a:spcPts val="600"/>
              </a:spcAft>
              <a:buClr>
                <a:srgbClr val="D45F37"/>
              </a:buClr>
              <a:buFont typeface="Arial" panose="020B0604020202020204" pitchFamily="34" charset="0"/>
              <a:buChar char="•"/>
              <a:defRPr/>
            </a:pPr>
            <a:r>
              <a:rPr lang="en-US" sz="2000" b="1" dirty="0">
                <a:solidFill>
                  <a:schemeClr val="tx1">
                    <a:lumMod val="75000"/>
                    <a:lumOff val="25000"/>
                  </a:schemeClr>
                </a:solidFill>
                <a:latin typeface="Calibri" panose="020F0502020204030204" pitchFamily="34" charset="0"/>
                <a:ea typeface="+mj-ea"/>
                <a:cs typeface="+mj-cs"/>
              </a:rPr>
              <a:t>The Woodland Park Zoo </a:t>
            </a:r>
            <a:r>
              <a:rPr lang="en-US" sz="2000" b="1" dirty="0">
                <a:solidFill>
                  <a:schemeClr val="tx1">
                    <a:lumMod val="75000"/>
                    <a:lumOff val="25000"/>
                  </a:schemeClr>
                </a:solidFill>
                <a:latin typeface="Calibri" panose="020F0502020204030204" pitchFamily="34" charset="0"/>
                <a:ea typeface="+mj-ea"/>
                <a:cs typeface="+mj-cs"/>
                <a:hlinkClick r:id="rId8"/>
              </a:rPr>
              <a:t>https://</a:t>
            </a:r>
            <a:r>
              <a:rPr lang="en-US" sz="2000" b="1" dirty="0" smtClean="0">
                <a:solidFill>
                  <a:schemeClr val="tx1">
                    <a:lumMod val="75000"/>
                    <a:lumOff val="25000"/>
                  </a:schemeClr>
                </a:solidFill>
                <a:latin typeface="Calibri" panose="020F0502020204030204" pitchFamily="34" charset="0"/>
                <a:ea typeface="+mj-ea"/>
                <a:cs typeface="+mj-cs"/>
                <a:hlinkClick r:id="rId8"/>
              </a:rPr>
              <a:t>www.zoo.org/pollinator</a:t>
            </a:r>
            <a:endParaRPr lang="en-US" sz="2000" b="1" dirty="0" smtClean="0">
              <a:solidFill>
                <a:schemeClr val="tx1">
                  <a:lumMod val="75000"/>
                  <a:lumOff val="25000"/>
                </a:schemeClr>
              </a:solidFill>
              <a:latin typeface="Calibri" panose="020F0502020204030204" pitchFamily="34" charset="0"/>
              <a:ea typeface="+mj-ea"/>
              <a:cs typeface="+mj-cs"/>
            </a:endParaRPr>
          </a:p>
          <a:p>
            <a:pPr marL="574675" indent="-342900">
              <a:lnSpc>
                <a:spcPct val="95000"/>
              </a:lnSpc>
              <a:spcBef>
                <a:spcPct val="0"/>
              </a:spcBef>
              <a:spcAft>
                <a:spcPts val="600"/>
              </a:spcAft>
              <a:buClr>
                <a:srgbClr val="D45F37"/>
              </a:buClr>
              <a:buFont typeface="Arial" panose="020B0604020202020204" pitchFamily="34" charset="0"/>
              <a:buChar char="•"/>
              <a:defRPr/>
            </a:pPr>
            <a:r>
              <a:rPr lang="en-US" sz="2000" b="1" dirty="0" smtClean="0">
                <a:solidFill>
                  <a:schemeClr val="tx1">
                    <a:lumMod val="75000"/>
                    <a:lumOff val="25000"/>
                  </a:schemeClr>
                </a:solidFill>
                <a:latin typeface="Calibri" panose="020F0502020204030204" pitchFamily="34" charset="0"/>
                <a:ea typeface="+mj-ea"/>
                <a:cs typeface="+mj-cs"/>
              </a:rPr>
              <a:t>The Washington </a:t>
            </a:r>
            <a:r>
              <a:rPr lang="en-US" sz="2000" b="1" dirty="0">
                <a:solidFill>
                  <a:schemeClr val="tx1">
                    <a:lumMod val="75000"/>
                    <a:lumOff val="25000"/>
                  </a:schemeClr>
                </a:solidFill>
                <a:latin typeface="Calibri" panose="020F0502020204030204" pitchFamily="34" charset="0"/>
                <a:ea typeface="+mj-ea"/>
                <a:cs typeface="+mj-cs"/>
              </a:rPr>
              <a:t>Butterfly Association </a:t>
            </a:r>
            <a:r>
              <a:rPr lang="en-US" sz="2000" b="1" dirty="0">
                <a:solidFill>
                  <a:schemeClr val="tx1">
                    <a:lumMod val="75000"/>
                    <a:lumOff val="25000"/>
                  </a:schemeClr>
                </a:solidFill>
                <a:latin typeface="Calibri" panose="020F0502020204030204" pitchFamily="34" charset="0"/>
                <a:ea typeface="+mj-ea"/>
                <a:cs typeface="+mj-cs"/>
                <a:hlinkClick r:id="rId9"/>
              </a:rPr>
              <a:t>https://wabutterflyassoc.org</a:t>
            </a:r>
            <a:r>
              <a:rPr lang="en-US" sz="2000" b="1" dirty="0" smtClean="0">
                <a:solidFill>
                  <a:schemeClr val="tx1">
                    <a:lumMod val="75000"/>
                    <a:lumOff val="25000"/>
                  </a:schemeClr>
                </a:solidFill>
                <a:latin typeface="Calibri" panose="020F0502020204030204" pitchFamily="34" charset="0"/>
                <a:ea typeface="+mj-ea"/>
                <a:cs typeface="+mj-cs"/>
                <a:hlinkClick r:id="rId9"/>
              </a:rPr>
              <a:t>/</a:t>
            </a:r>
            <a:r>
              <a:rPr lang="en-US" sz="2000" b="1" dirty="0" smtClean="0">
                <a:solidFill>
                  <a:schemeClr val="tx1">
                    <a:lumMod val="75000"/>
                    <a:lumOff val="25000"/>
                  </a:schemeClr>
                </a:solidFill>
                <a:latin typeface="Calibri" panose="020F0502020204030204" pitchFamily="34" charset="0"/>
                <a:ea typeface="+mj-ea"/>
                <a:cs typeface="+mj-cs"/>
              </a:rPr>
              <a:t> </a:t>
            </a:r>
          </a:p>
          <a:p>
            <a:pPr marL="574675" indent="-342900">
              <a:lnSpc>
                <a:spcPct val="95000"/>
              </a:lnSpc>
              <a:spcBef>
                <a:spcPct val="0"/>
              </a:spcBef>
              <a:spcAft>
                <a:spcPts val="600"/>
              </a:spcAft>
              <a:buClr>
                <a:srgbClr val="D45F37"/>
              </a:buClr>
              <a:buFont typeface="Arial" panose="020B0604020202020204" pitchFamily="34" charset="0"/>
              <a:buChar char="•"/>
              <a:defRPr/>
            </a:pPr>
            <a:r>
              <a:rPr lang="en-US" sz="2000" b="1" dirty="0" smtClean="0">
                <a:solidFill>
                  <a:schemeClr val="tx1">
                    <a:lumMod val="75000"/>
                    <a:lumOff val="25000"/>
                  </a:schemeClr>
                </a:solidFill>
                <a:latin typeface="Calibri" panose="020F0502020204030204" pitchFamily="34" charset="0"/>
                <a:ea typeface="+mj-ea"/>
                <a:cs typeface="+mj-cs"/>
              </a:rPr>
              <a:t>The Washington Native Bee </a:t>
            </a:r>
            <a:r>
              <a:rPr lang="en-US" sz="2000" b="1" dirty="0">
                <a:solidFill>
                  <a:schemeClr val="tx1">
                    <a:lumMod val="75000"/>
                    <a:lumOff val="25000"/>
                  </a:schemeClr>
                </a:solidFill>
                <a:latin typeface="Calibri" panose="020F0502020204030204" pitchFamily="34" charset="0"/>
                <a:ea typeface="+mj-ea"/>
                <a:cs typeface="+mj-cs"/>
              </a:rPr>
              <a:t>Society  </a:t>
            </a:r>
            <a:r>
              <a:rPr lang="en-US" sz="2000" b="1" dirty="0">
                <a:solidFill>
                  <a:schemeClr val="tx1">
                    <a:lumMod val="75000"/>
                    <a:lumOff val="25000"/>
                  </a:schemeClr>
                </a:solidFill>
                <a:latin typeface="Calibri" panose="020F0502020204030204" pitchFamily="34" charset="0"/>
                <a:ea typeface="+mj-ea"/>
                <a:cs typeface="+mj-cs"/>
                <a:hlinkClick r:id="rId10"/>
              </a:rPr>
              <a:t>https://www.wanativebeesociety.org</a:t>
            </a:r>
            <a:r>
              <a:rPr lang="en-US" sz="2000" b="1" dirty="0" smtClean="0">
                <a:solidFill>
                  <a:schemeClr val="tx1">
                    <a:lumMod val="75000"/>
                    <a:lumOff val="25000"/>
                  </a:schemeClr>
                </a:solidFill>
                <a:latin typeface="Calibri" panose="020F0502020204030204" pitchFamily="34" charset="0"/>
                <a:ea typeface="+mj-ea"/>
                <a:cs typeface="+mj-cs"/>
                <a:hlinkClick r:id="rId10"/>
              </a:rPr>
              <a:t>/</a:t>
            </a:r>
            <a:r>
              <a:rPr lang="en-US" sz="2000" b="1" dirty="0" smtClean="0">
                <a:solidFill>
                  <a:schemeClr val="tx1">
                    <a:lumMod val="75000"/>
                    <a:lumOff val="25000"/>
                  </a:schemeClr>
                </a:solidFill>
                <a:latin typeface="Calibri" panose="020F0502020204030204" pitchFamily="34" charset="0"/>
                <a:ea typeface="+mj-ea"/>
                <a:cs typeface="+mj-cs"/>
              </a:rPr>
              <a:t> </a:t>
            </a:r>
            <a:endParaRPr lang="en-US" sz="2000" b="1" dirty="0">
              <a:solidFill>
                <a:schemeClr val="tx1">
                  <a:lumMod val="75000"/>
                  <a:lumOff val="25000"/>
                </a:schemeClr>
              </a:solidFill>
              <a:latin typeface="Calibri" panose="020F0502020204030204" pitchFamily="34" charset="0"/>
              <a:ea typeface="+mj-ea"/>
              <a:cs typeface="+mj-cs"/>
            </a:endParaRPr>
          </a:p>
          <a:p>
            <a:pPr marL="574675" indent="-342900">
              <a:lnSpc>
                <a:spcPct val="95000"/>
              </a:lnSpc>
              <a:spcBef>
                <a:spcPct val="0"/>
              </a:spcBef>
              <a:spcAft>
                <a:spcPts val="600"/>
              </a:spcAft>
              <a:buClr>
                <a:srgbClr val="D45F37"/>
              </a:buClr>
              <a:buFont typeface="Arial" panose="020B0604020202020204" pitchFamily="34" charset="0"/>
              <a:buChar char="•"/>
              <a:defRPr/>
            </a:pPr>
            <a:endParaRPr lang="en-US" sz="2000" b="1" dirty="0">
              <a:solidFill>
                <a:schemeClr val="tx1">
                  <a:lumMod val="75000"/>
                  <a:lumOff val="25000"/>
                </a:schemeClr>
              </a:solidFill>
              <a:latin typeface="Calibri" panose="020F0502020204030204" pitchFamily="34" charset="0"/>
              <a:ea typeface="+mj-ea"/>
              <a:cs typeface="+mj-cs"/>
            </a:endParaRPr>
          </a:p>
          <a:p>
            <a:pPr>
              <a:lnSpc>
                <a:spcPct val="85000"/>
              </a:lnSpc>
              <a:spcBef>
                <a:spcPct val="0"/>
              </a:spcBef>
              <a:buClr>
                <a:srgbClr val="D45F37"/>
              </a:buClr>
              <a:defRPr/>
            </a:pPr>
            <a:r>
              <a:rPr lang="en-US" sz="2000" dirty="0" smtClean="0">
                <a:solidFill>
                  <a:schemeClr val="tx1">
                    <a:lumMod val="75000"/>
                    <a:lumOff val="25000"/>
                  </a:schemeClr>
                </a:solidFill>
                <a:latin typeface="Calibri" panose="020F0502020204030204" pitchFamily="34" charset="0"/>
                <a:ea typeface="+mj-ea"/>
                <a:cs typeface="+mj-cs"/>
              </a:rPr>
              <a:t> </a:t>
            </a:r>
            <a:endParaRPr lang="en-US" sz="2000" dirty="0">
              <a:solidFill>
                <a:schemeClr val="tx1">
                  <a:lumMod val="75000"/>
                  <a:lumOff val="25000"/>
                </a:schemeClr>
              </a:solidFill>
              <a:latin typeface="Calibri" panose="020F0502020204030204" pitchFamily="34" charset="0"/>
              <a:ea typeface="+mj-ea"/>
              <a:cs typeface="+mj-cs"/>
            </a:endParaRPr>
          </a:p>
          <a:p>
            <a:pPr marR="0" lvl="0" indent="230188" algn="l" defTabSz="914400" rtl="0" eaLnBrk="1" fontAlgn="auto" latinLnBrk="0" hangingPunct="1">
              <a:spcBef>
                <a:spcPct val="0"/>
              </a:spcBef>
              <a:spcAft>
                <a:spcPts val="0"/>
              </a:spcAft>
              <a:buClr>
                <a:srgbClr val="D45F37"/>
              </a:buClr>
              <a:buSzTx/>
              <a:tabLst>
                <a:tab pos="230188" algn="l"/>
              </a:tabLst>
              <a:defRPr/>
            </a:pPr>
            <a:endParaRPr lang="en-US" sz="2400" noProof="0" dirty="0" smtClean="0">
              <a:solidFill>
                <a:schemeClr val="tx1">
                  <a:lumMod val="75000"/>
                  <a:lumOff val="25000"/>
                </a:schemeClr>
              </a:solidFill>
              <a:latin typeface="Calibri" panose="020F0502020204030204" pitchFamily="34" charset="0"/>
              <a:ea typeface="+mj-ea"/>
              <a:cs typeface="+mj-cs"/>
            </a:endParaRPr>
          </a:p>
          <a:p>
            <a:pPr marR="0" lvl="0" indent="230188" algn="l" defTabSz="914400" rtl="0" eaLnBrk="1" fontAlgn="auto" latinLnBrk="0" hangingPunct="1">
              <a:spcBef>
                <a:spcPct val="0"/>
              </a:spcBef>
              <a:spcAft>
                <a:spcPts val="0"/>
              </a:spcAft>
              <a:buClr>
                <a:srgbClr val="D45F37"/>
              </a:buClr>
              <a:buSzTx/>
              <a:tabLst>
                <a:tab pos="230188" algn="l"/>
              </a:tabLst>
              <a:defRPr/>
            </a:pPr>
            <a:endParaRPr kumimoji="0" lang="en-US" sz="2400" i="0" u="none" strike="noStrike" kern="1200" cap="none" spc="0" normalizeH="0" dirty="0" smtClean="0">
              <a:ln>
                <a:noFill/>
              </a:ln>
              <a:solidFill>
                <a:schemeClr val="tx1">
                  <a:lumMod val="75000"/>
                  <a:lumOff val="25000"/>
                </a:schemeClr>
              </a:solidFill>
              <a:effectLst/>
              <a:uLnTx/>
              <a:uFillTx/>
              <a:latin typeface="Calibri" panose="020F0502020204030204" pitchFamily="34" charset="0"/>
              <a:ea typeface="+mj-ea"/>
              <a:cs typeface="+mj-cs"/>
            </a:endParaRPr>
          </a:p>
        </p:txBody>
      </p:sp>
      <p:sp>
        <p:nvSpPr>
          <p:cNvPr id="9" name="L-Shape 8"/>
          <p:cNvSpPr/>
          <p:nvPr/>
        </p:nvSpPr>
        <p:spPr>
          <a:xfrm flipV="1">
            <a:off x="228600" y="1123950"/>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0" name="L-Shape 9"/>
          <p:cNvSpPr/>
          <p:nvPr/>
        </p:nvSpPr>
        <p:spPr>
          <a:xfrm rot="16200000" flipV="1">
            <a:off x="228600" y="4741648"/>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pic>
        <p:nvPicPr>
          <p:cNvPr id="7" name="Picture 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848600" y="133903"/>
            <a:ext cx="1048870" cy="439527"/>
          </a:xfrm>
          <a:prstGeom prst="rect">
            <a:avLst/>
          </a:prstGeom>
        </p:spPr>
      </p:pic>
    </p:spTree>
    <p:extLst>
      <p:ext uri="{BB962C8B-B14F-4D97-AF65-F5344CB8AC3E}">
        <p14:creationId xmlns:p14="http://schemas.microsoft.com/office/powerpoint/2010/main" val="8618139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228600" y="209550"/>
            <a:ext cx="8686800" cy="4723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52" name="L-Shape 51"/>
          <p:cNvSpPr/>
          <p:nvPr/>
        </p:nvSpPr>
        <p:spPr>
          <a:xfrm flipV="1">
            <a:off x="228600" y="209550"/>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53" name="L-Shape 52"/>
          <p:cNvSpPr/>
          <p:nvPr/>
        </p:nvSpPr>
        <p:spPr>
          <a:xfrm rot="16200000" flipV="1">
            <a:off x="228600" y="4741648"/>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46" name="TextBox 45"/>
          <p:cNvSpPr txBox="1"/>
          <p:nvPr/>
        </p:nvSpPr>
        <p:spPr>
          <a:xfrm>
            <a:off x="228600" y="1809750"/>
            <a:ext cx="8686800" cy="923330"/>
          </a:xfrm>
          <a:prstGeom prst="rect">
            <a:avLst/>
          </a:prstGeom>
          <a:noFill/>
        </p:spPr>
        <p:txBody>
          <a:bodyPr wrap="square" rtlCol="0">
            <a:spAutoFit/>
          </a:bodyPr>
          <a:lstStyle/>
          <a:p>
            <a:pPr algn="ctr"/>
            <a:r>
              <a:rPr lang="en-US" sz="5400" b="1" kern="100" dirty="0" smtClean="0">
                <a:solidFill>
                  <a:srgbClr val="1F4C63"/>
                </a:solidFill>
                <a:latin typeface="Cambria" panose="02040503050406030204" pitchFamily="18" charset="0"/>
                <a:ea typeface="+mj-ea"/>
                <a:cs typeface="Microsoft Sans Serif" panose="020B0604020202020204" pitchFamily="34" charset="0"/>
              </a:rPr>
              <a:t>Questions?</a:t>
            </a:r>
            <a:endParaRPr lang="en-US" sz="5400" b="1" kern="100" dirty="0">
              <a:solidFill>
                <a:srgbClr val="1F4C63"/>
              </a:solidFill>
              <a:latin typeface="Cambria" panose="02040503050406030204" pitchFamily="18" charset="0"/>
              <a:ea typeface="+mj-ea"/>
              <a:cs typeface="Microsoft Sans Serif" panose="020B0604020202020204"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665629"/>
            <a:ext cx="8686800"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5" name="TextBox 14"/>
          <p:cNvSpPr txBox="1"/>
          <p:nvPr/>
        </p:nvSpPr>
        <p:spPr>
          <a:xfrm>
            <a:off x="228600" y="92057"/>
            <a:ext cx="8842011" cy="523220"/>
          </a:xfrm>
          <a:prstGeom prst="rect">
            <a:avLst/>
          </a:prstGeom>
          <a:noFill/>
        </p:spPr>
        <p:txBody>
          <a:bodyPr wrap="square" rtlCol="0">
            <a:spAutoFit/>
          </a:bodyPr>
          <a:lstStyle/>
          <a:p>
            <a:r>
              <a:rPr lang="en-US" sz="2800" b="1" kern="100" dirty="0" smtClean="0">
                <a:solidFill>
                  <a:srgbClr val="1F4C63"/>
                </a:solidFill>
                <a:latin typeface="Cambria" panose="02040503050406030204" pitchFamily="18" charset="0"/>
                <a:ea typeface="+mj-ea"/>
                <a:cs typeface="Microsoft Sans Serif" panose="020B0604020202020204" pitchFamily="34" charset="0"/>
              </a:rPr>
              <a:t>Contact Us</a:t>
            </a:r>
          </a:p>
        </p:txBody>
      </p:sp>
      <p:sp>
        <p:nvSpPr>
          <p:cNvPr id="9" name="L-Shape 8"/>
          <p:cNvSpPr/>
          <p:nvPr/>
        </p:nvSpPr>
        <p:spPr>
          <a:xfrm flipV="1">
            <a:off x="228600" y="665629"/>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0" name="L-Shape 9"/>
          <p:cNvSpPr/>
          <p:nvPr/>
        </p:nvSpPr>
        <p:spPr>
          <a:xfrm rot="16200000" flipV="1">
            <a:off x="228600" y="4741648"/>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48600" y="133903"/>
            <a:ext cx="1048870" cy="439527"/>
          </a:xfrm>
          <a:prstGeom prst="rect">
            <a:avLst/>
          </a:prstGeom>
        </p:spPr>
      </p:pic>
      <p:grpSp>
        <p:nvGrpSpPr>
          <p:cNvPr id="11" name="Group 10"/>
          <p:cNvGrpSpPr/>
          <p:nvPr/>
        </p:nvGrpSpPr>
        <p:grpSpPr>
          <a:xfrm>
            <a:off x="1454328" y="2457450"/>
            <a:ext cx="2762250" cy="647700"/>
            <a:chOff x="1676400" y="2266950"/>
            <a:chExt cx="2762250" cy="647700"/>
          </a:xfrm>
        </p:grpSpPr>
        <p:sp>
          <p:nvSpPr>
            <p:cNvPr id="12" name="Oval 11"/>
            <p:cNvSpPr/>
            <p:nvPr/>
          </p:nvSpPr>
          <p:spPr>
            <a:xfrm>
              <a:off x="1676400" y="2266950"/>
              <a:ext cx="609600" cy="609600"/>
            </a:xfrm>
            <a:prstGeom prst="ellipse">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grpSp>
          <p:nvGrpSpPr>
            <p:cNvPr id="13" name="Group 16"/>
            <p:cNvGrpSpPr/>
            <p:nvPr/>
          </p:nvGrpSpPr>
          <p:grpSpPr>
            <a:xfrm>
              <a:off x="2305050" y="2343150"/>
              <a:ext cx="2133600" cy="571500"/>
              <a:chOff x="1828800" y="1885951"/>
              <a:chExt cx="2133600" cy="571500"/>
            </a:xfrm>
          </p:grpSpPr>
          <p:sp>
            <p:nvSpPr>
              <p:cNvPr id="17" name="Title 1"/>
              <p:cNvSpPr txBox="1">
                <a:spLocks/>
              </p:cNvSpPr>
              <p:nvPr/>
            </p:nvSpPr>
            <p:spPr>
              <a:xfrm>
                <a:off x="1828800" y="1885951"/>
                <a:ext cx="2133600" cy="3048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200" b="1" dirty="0">
                    <a:solidFill>
                      <a:srgbClr val="1F4C63"/>
                    </a:solidFill>
                    <a:latin typeface="Calibri" panose="020F0502020204030204" pitchFamily="34" charset="0"/>
                    <a:ea typeface="+mj-ea"/>
                    <a:cs typeface="+mj-cs"/>
                  </a:rPr>
                  <a:t>TWITTER</a:t>
                </a:r>
                <a:endParaRPr lang="id-ID" sz="2200" b="1" dirty="0">
                  <a:solidFill>
                    <a:srgbClr val="1F4C63"/>
                  </a:solidFill>
                  <a:latin typeface="Calibri" panose="020F0502020204030204" pitchFamily="34" charset="0"/>
                  <a:ea typeface="+mj-ea"/>
                  <a:cs typeface="+mj-cs"/>
                </a:endParaRPr>
              </a:p>
            </p:txBody>
          </p:sp>
          <p:sp>
            <p:nvSpPr>
              <p:cNvPr id="18" name="Title 1"/>
              <p:cNvSpPr txBox="1">
                <a:spLocks/>
              </p:cNvSpPr>
              <p:nvPr/>
            </p:nvSpPr>
            <p:spPr>
              <a:xfrm>
                <a:off x="1828800" y="2152651"/>
                <a:ext cx="2133600" cy="3048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d-ID" b="0" i="0" u="none" strike="noStrike" kern="1200" cap="none" spc="0" normalizeH="0" baseline="0" noProof="0" dirty="0" smtClean="0">
                    <a:ln>
                      <a:noFill/>
                    </a:ln>
                    <a:solidFill>
                      <a:schemeClr val="tx1">
                        <a:lumMod val="75000"/>
                        <a:lumOff val="25000"/>
                      </a:schemeClr>
                    </a:solidFill>
                    <a:effectLst/>
                    <a:uLnTx/>
                    <a:uFillTx/>
                    <a:latin typeface="Calibri" panose="020F0502020204030204" pitchFamily="34" charset="0"/>
                    <a:ea typeface="+mj-ea"/>
                    <a:cs typeface="+mj-cs"/>
                  </a:rPr>
                  <a:t>@</a:t>
                </a:r>
                <a:r>
                  <a:rPr lang="en-US" dirty="0" err="1" smtClean="0">
                    <a:solidFill>
                      <a:schemeClr val="tx1">
                        <a:lumMod val="75000"/>
                        <a:lumOff val="25000"/>
                      </a:schemeClr>
                    </a:solidFill>
                    <a:latin typeface="Calibri" panose="020F0502020204030204" pitchFamily="34" charset="0"/>
                    <a:ea typeface="+mj-ea"/>
                    <a:cs typeface="+mj-cs"/>
                  </a:rPr>
                  <a:t>WSDAgov</a:t>
                </a:r>
                <a:endParaRPr kumimoji="0" lang="id-ID" b="0" i="0" u="none" strike="noStrike" kern="1200" cap="none" spc="0" normalizeH="0" baseline="0" noProof="0" dirty="0" smtClean="0">
                  <a:ln>
                    <a:noFill/>
                  </a:ln>
                  <a:solidFill>
                    <a:schemeClr val="tx1">
                      <a:lumMod val="75000"/>
                      <a:lumOff val="25000"/>
                    </a:schemeClr>
                  </a:solidFill>
                  <a:effectLst/>
                  <a:uLnTx/>
                  <a:uFillTx/>
                  <a:latin typeface="Calibri" panose="020F0502020204030204" pitchFamily="34" charset="0"/>
                  <a:ea typeface="+mj-ea"/>
                  <a:cs typeface="+mj-cs"/>
                </a:endParaRPr>
              </a:p>
            </p:txBody>
          </p:sp>
        </p:grpSp>
        <p:pic>
          <p:nvPicPr>
            <p:cNvPr id="16" name="Picture 15" descr="icon-05.png"/>
            <p:cNvPicPr>
              <a:picLocks noChangeAspect="1"/>
            </p:cNvPicPr>
            <p:nvPr/>
          </p:nvPicPr>
          <p:blipFill>
            <a:blip r:embed="rId4" cstate="screen"/>
            <a:stretch>
              <a:fillRect/>
            </a:stretch>
          </p:blipFill>
          <p:spPr>
            <a:xfrm>
              <a:off x="1752600" y="2343150"/>
              <a:ext cx="457200" cy="457200"/>
            </a:xfrm>
            <a:prstGeom prst="rect">
              <a:avLst/>
            </a:prstGeom>
          </p:spPr>
        </p:pic>
      </p:grpSp>
      <p:grpSp>
        <p:nvGrpSpPr>
          <p:cNvPr id="19" name="Group 18"/>
          <p:cNvGrpSpPr/>
          <p:nvPr/>
        </p:nvGrpSpPr>
        <p:grpSpPr>
          <a:xfrm>
            <a:off x="4502328" y="2457450"/>
            <a:ext cx="3429000" cy="666750"/>
            <a:chOff x="5181600" y="2266950"/>
            <a:chExt cx="3429000" cy="666750"/>
          </a:xfrm>
        </p:grpSpPr>
        <p:sp>
          <p:nvSpPr>
            <p:cNvPr id="20" name="Oval 19"/>
            <p:cNvSpPr/>
            <p:nvPr/>
          </p:nvSpPr>
          <p:spPr>
            <a:xfrm>
              <a:off x="5181600" y="2266950"/>
              <a:ext cx="609600" cy="609600"/>
            </a:xfrm>
            <a:prstGeom prst="ellipse">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grpSp>
          <p:nvGrpSpPr>
            <p:cNvPr id="21" name="Group 20"/>
            <p:cNvGrpSpPr/>
            <p:nvPr/>
          </p:nvGrpSpPr>
          <p:grpSpPr>
            <a:xfrm>
              <a:off x="5227879" y="2313229"/>
              <a:ext cx="3382721" cy="620471"/>
              <a:chOff x="4694479" y="2313229"/>
              <a:chExt cx="3382721" cy="620471"/>
            </a:xfrm>
          </p:grpSpPr>
          <p:pic>
            <p:nvPicPr>
              <p:cNvPr id="22" name="Picture 21" descr="icon-06.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94479" y="2313229"/>
                <a:ext cx="517042" cy="517042"/>
              </a:xfrm>
              <a:prstGeom prst="rect">
                <a:avLst/>
              </a:prstGeom>
            </p:spPr>
          </p:pic>
          <p:sp>
            <p:nvSpPr>
              <p:cNvPr id="23" name="Title 1"/>
              <p:cNvSpPr txBox="1">
                <a:spLocks/>
              </p:cNvSpPr>
              <p:nvPr/>
            </p:nvSpPr>
            <p:spPr>
              <a:xfrm>
                <a:off x="5295900" y="2343150"/>
                <a:ext cx="2133600" cy="3048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200" b="1" dirty="0">
                    <a:solidFill>
                      <a:srgbClr val="1F4C63"/>
                    </a:solidFill>
                    <a:latin typeface="Calibri" panose="020F0502020204030204" pitchFamily="34" charset="0"/>
                    <a:ea typeface="+mj-ea"/>
                    <a:cs typeface="+mj-cs"/>
                  </a:rPr>
                  <a:t>FACEBOOK</a:t>
                </a:r>
                <a:endParaRPr lang="id-ID" sz="2200" b="1" dirty="0">
                  <a:solidFill>
                    <a:srgbClr val="1F4C63"/>
                  </a:solidFill>
                  <a:latin typeface="Calibri" panose="020F0502020204030204" pitchFamily="34" charset="0"/>
                  <a:ea typeface="+mj-ea"/>
                  <a:cs typeface="+mj-cs"/>
                </a:endParaRPr>
              </a:p>
            </p:txBody>
          </p:sp>
          <p:sp>
            <p:nvSpPr>
              <p:cNvPr id="24" name="Title 1"/>
              <p:cNvSpPr txBox="1">
                <a:spLocks/>
              </p:cNvSpPr>
              <p:nvPr/>
            </p:nvSpPr>
            <p:spPr>
              <a:xfrm>
                <a:off x="5295900" y="2609850"/>
                <a:ext cx="2781300" cy="323850"/>
              </a:xfrm>
              <a:prstGeom prst="rect">
                <a:avLst/>
              </a:prstGeom>
            </p:spPr>
            <p:txBody>
              <a:bodyPr vert="horz" lIns="91440" tIns="45720" rIns="91440" bIns="45720" rtlCol="0" anchor="ctr">
                <a:noAutofit/>
              </a:bodyPr>
              <a:lstStyle/>
              <a:p>
                <a:pPr lvl="0">
                  <a:spcBef>
                    <a:spcPct val="0"/>
                  </a:spcBef>
                  <a:defRPr/>
                </a:pPr>
                <a:r>
                  <a:rPr lang="en-US" dirty="0">
                    <a:solidFill>
                      <a:schemeClr val="tx1">
                        <a:lumMod val="75000"/>
                        <a:lumOff val="25000"/>
                      </a:schemeClr>
                    </a:solidFill>
                    <a:latin typeface="Calibri" panose="020F0502020204030204" pitchFamily="34" charset="0"/>
                    <a:ea typeface="+mj-ea"/>
                    <a:cs typeface="+mj-cs"/>
                  </a:rPr>
                  <a:t>http://tinyurl.com/WSDAFB</a:t>
                </a:r>
                <a:endParaRPr kumimoji="0" lang="id-ID" b="0" i="0" u="none" strike="noStrike" kern="1200" cap="none" spc="0" normalizeH="0" baseline="0" noProof="0" dirty="0" smtClean="0">
                  <a:ln>
                    <a:noFill/>
                  </a:ln>
                  <a:solidFill>
                    <a:schemeClr val="tx1">
                      <a:lumMod val="75000"/>
                      <a:lumOff val="25000"/>
                    </a:schemeClr>
                  </a:solidFill>
                  <a:effectLst/>
                  <a:uLnTx/>
                  <a:uFillTx/>
                  <a:latin typeface="Calibri" panose="020F0502020204030204" pitchFamily="34" charset="0"/>
                  <a:ea typeface="+mj-ea"/>
                  <a:cs typeface="+mj-cs"/>
                </a:endParaRPr>
              </a:p>
            </p:txBody>
          </p:sp>
        </p:grpSp>
      </p:grpSp>
      <p:grpSp>
        <p:nvGrpSpPr>
          <p:cNvPr id="25" name="Group 24"/>
          <p:cNvGrpSpPr/>
          <p:nvPr/>
        </p:nvGrpSpPr>
        <p:grpSpPr>
          <a:xfrm>
            <a:off x="1446771" y="1543050"/>
            <a:ext cx="2762250" cy="647700"/>
            <a:chOff x="1676400" y="2266950"/>
            <a:chExt cx="2762250" cy="647700"/>
          </a:xfrm>
        </p:grpSpPr>
        <p:sp>
          <p:nvSpPr>
            <p:cNvPr id="26" name="Oval 25"/>
            <p:cNvSpPr/>
            <p:nvPr/>
          </p:nvSpPr>
          <p:spPr>
            <a:xfrm>
              <a:off x="1676400" y="2266950"/>
              <a:ext cx="609600" cy="609600"/>
            </a:xfrm>
            <a:prstGeom prst="ellipse">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D45F37"/>
                </a:solidFill>
                <a:latin typeface="Calibri" panose="020F0502020204030204" pitchFamily="34" charset="0"/>
              </a:endParaRPr>
            </a:p>
          </p:txBody>
        </p:sp>
        <p:grpSp>
          <p:nvGrpSpPr>
            <p:cNvPr id="27" name="Group 16"/>
            <p:cNvGrpSpPr/>
            <p:nvPr/>
          </p:nvGrpSpPr>
          <p:grpSpPr>
            <a:xfrm>
              <a:off x="2305050" y="2343150"/>
              <a:ext cx="2133600" cy="571500"/>
              <a:chOff x="1828800" y="1885951"/>
              <a:chExt cx="2133600" cy="571500"/>
            </a:xfrm>
          </p:grpSpPr>
          <p:sp>
            <p:nvSpPr>
              <p:cNvPr id="28" name="Title 1"/>
              <p:cNvSpPr txBox="1">
                <a:spLocks/>
              </p:cNvSpPr>
              <p:nvPr/>
            </p:nvSpPr>
            <p:spPr>
              <a:xfrm>
                <a:off x="1828800" y="1885951"/>
                <a:ext cx="2133600" cy="3048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200" b="1" dirty="0" smtClean="0">
                    <a:solidFill>
                      <a:srgbClr val="1F4C63"/>
                    </a:solidFill>
                    <a:latin typeface="Calibri" panose="020F0502020204030204" pitchFamily="34" charset="0"/>
                    <a:ea typeface="+mj-ea"/>
                    <a:cs typeface="+mj-cs"/>
                  </a:rPr>
                  <a:t>WEB</a:t>
                </a:r>
                <a:endParaRPr kumimoji="0" lang="id-ID" sz="2200" b="1" i="0" u="none" strike="noStrike" kern="1200" cap="none" spc="0" normalizeH="0" baseline="0" noProof="0" dirty="0" smtClean="0">
                  <a:ln>
                    <a:noFill/>
                  </a:ln>
                  <a:solidFill>
                    <a:srgbClr val="1F4C63"/>
                  </a:solidFill>
                  <a:effectLst/>
                  <a:uLnTx/>
                  <a:uFillTx/>
                  <a:latin typeface="Calibri" panose="020F0502020204030204" pitchFamily="34" charset="0"/>
                  <a:ea typeface="+mj-ea"/>
                  <a:cs typeface="+mj-cs"/>
                </a:endParaRPr>
              </a:p>
            </p:txBody>
          </p:sp>
          <p:sp>
            <p:nvSpPr>
              <p:cNvPr id="29" name="Title 1"/>
              <p:cNvSpPr txBox="1">
                <a:spLocks/>
              </p:cNvSpPr>
              <p:nvPr/>
            </p:nvSpPr>
            <p:spPr>
              <a:xfrm>
                <a:off x="1828800" y="2152651"/>
                <a:ext cx="2133600" cy="3048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solidFill>
                      <a:schemeClr val="tx1">
                        <a:lumMod val="75000"/>
                        <a:lumOff val="25000"/>
                      </a:schemeClr>
                    </a:solidFill>
                    <a:latin typeface="Calibri" panose="020F0502020204030204" pitchFamily="34" charset="0"/>
                    <a:ea typeface="+mj-ea"/>
                    <a:cs typeface="+mj-cs"/>
                  </a:rPr>
                  <a:t>a</a:t>
                </a:r>
                <a:r>
                  <a:rPr kumimoji="0" lang="en-US" b="0" i="0" u="none" strike="noStrike" kern="1200" cap="none" spc="0" normalizeH="0" baseline="0" noProof="0" dirty="0" smtClean="0">
                    <a:ln>
                      <a:noFill/>
                    </a:ln>
                    <a:solidFill>
                      <a:schemeClr val="tx1">
                        <a:lumMod val="75000"/>
                        <a:lumOff val="25000"/>
                      </a:schemeClr>
                    </a:solidFill>
                    <a:effectLst/>
                    <a:uLnTx/>
                    <a:uFillTx/>
                    <a:latin typeface="Calibri" panose="020F0502020204030204" pitchFamily="34" charset="0"/>
                    <a:ea typeface="+mj-ea"/>
                    <a:cs typeface="+mj-cs"/>
                  </a:rPr>
                  <a:t>gr.wa.gov</a:t>
                </a:r>
                <a:endParaRPr kumimoji="0" lang="id-ID" b="0" i="0" u="none" strike="noStrike" kern="1200" cap="none" spc="0" normalizeH="0" baseline="0" noProof="0" dirty="0" smtClean="0">
                  <a:ln>
                    <a:noFill/>
                  </a:ln>
                  <a:solidFill>
                    <a:schemeClr val="tx1">
                      <a:lumMod val="75000"/>
                      <a:lumOff val="25000"/>
                    </a:schemeClr>
                  </a:solidFill>
                  <a:effectLst/>
                  <a:uLnTx/>
                  <a:uFillTx/>
                  <a:latin typeface="Calibri" panose="020F0502020204030204" pitchFamily="34" charset="0"/>
                  <a:ea typeface="+mj-ea"/>
                  <a:cs typeface="+mj-cs"/>
                </a:endParaRPr>
              </a:p>
            </p:txBody>
          </p:sp>
        </p:grpSp>
      </p:grpSp>
      <p:grpSp>
        <p:nvGrpSpPr>
          <p:cNvPr id="30" name="Group 29"/>
          <p:cNvGrpSpPr/>
          <p:nvPr/>
        </p:nvGrpSpPr>
        <p:grpSpPr>
          <a:xfrm>
            <a:off x="4502328" y="3371850"/>
            <a:ext cx="3727272" cy="647700"/>
            <a:chOff x="1676400" y="2266950"/>
            <a:chExt cx="3727272" cy="647700"/>
          </a:xfrm>
        </p:grpSpPr>
        <p:sp>
          <p:nvSpPr>
            <p:cNvPr id="31" name="Oval 30"/>
            <p:cNvSpPr/>
            <p:nvPr/>
          </p:nvSpPr>
          <p:spPr>
            <a:xfrm>
              <a:off x="1676400" y="2266950"/>
              <a:ext cx="609600" cy="609600"/>
            </a:xfrm>
            <a:prstGeom prst="ellipse">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grpSp>
          <p:nvGrpSpPr>
            <p:cNvPr id="32" name="Group 16"/>
            <p:cNvGrpSpPr/>
            <p:nvPr/>
          </p:nvGrpSpPr>
          <p:grpSpPr>
            <a:xfrm>
              <a:off x="2305050" y="2343150"/>
              <a:ext cx="3098622" cy="571500"/>
              <a:chOff x="1828800" y="1885951"/>
              <a:chExt cx="3098622" cy="571500"/>
            </a:xfrm>
          </p:grpSpPr>
          <p:sp>
            <p:nvSpPr>
              <p:cNvPr id="33" name="Title 1"/>
              <p:cNvSpPr txBox="1">
                <a:spLocks/>
              </p:cNvSpPr>
              <p:nvPr/>
            </p:nvSpPr>
            <p:spPr>
              <a:xfrm>
                <a:off x="1828800" y="1885951"/>
                <a:ext cx="2133600" cy="3048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200" b="1" dirty="0">
                    <a:solidFill>
                      <a:srgbClr val="1F4C63"/>
                    </a:solidFill>
                    <a:latin typeface="Calibri" panose="020F0502020204030204" pitchFamily="34" charset="0"/>
                    <a:ea typeface="+mj-ea"/>
                    <a:cs typeface="+mj-cs"/>
                  </a:rPr>
                  <a:t>YOUTUBE</a:t>
                </a:r>
                <a:endParaRPr lang="id-ID" sz="2200" b="1" dirty="0">
                  <a:solidFill>
                    <a:srgbClr val="1F4C63"/>
                  </a:solidFill>
                  <a:latin typeface="Calibri" panose="020F0502020204030204" pitchFamily="34" charset="0"/>
                  <a:ea typeface="+mj-ea"/>
                  <a:cs typeface="+mj-cs"/>
                </a:endParaRPr>
              </a:p>
            </p:txBody>
          </p:sp>
          <p:sp>
            <p:nvSpPr>
              <p:cNvPr id="34" name="Title 1"/>
              <p:cNvSpPr txBox="1">
                <a:spLocks/>
              </p:cNvSpPr>
              <p:nvPr/>
            </p:nvSpPr>
            <p:spPr>
              <a:xfrm>
                <a:off x="1828800" y="2152651"/>
                <a:ext cx="3098622" cy="3048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solidFill>
                      <a:schemeClr val="tx1">
                        <a:lumMod val="75000"/>
                        <a:lumOff val="25000"/>
                      </a:schemeClr>
                    </a:solidFill>
                    <a:latin typeface="Calibri" panose="020F0502020204030204" pitchFamily="34" charset="0"/>
                    <a:ea typeface="+mj-ea"/>
                    <a:cs typeface="+mj-cs"/>
                  </a:rPr>
                  <a:t>Youtube.com/user/</a:t>
                </a:r>
                <a:r>
                  <a:rPr lang="en-US" dirty="0" err="1" smtClean="0">
                    <a:solidFill>
                      <a:schemeClr val="tx1">
                        <a:lumMod val="75000"/>
                        <a:lumOff val="25000"/>
                      </a:schemeClr>
                    </a:solidFill>
                    <a:latin typeface="Calibri" panose="020F0502020204030204" pitchFamily="34" charset="0"/>
                    <a:ea typeface="+mj-ea"/>
                    <a:cs typeface="+mj-cs"/>
                  </a:rPr>
                  <a:t>WSDAgov</a:t>
                </a:r>
                <a:endParaRPr kumimoji="0" lang="id-ID" b="0" i="0" u="none" strike="noStrike" kern="1200" cap="none" spc="0" normalizeH="0" baseline="0" noProof="0" dirty="0" smtClean="0">
                  <a:ln>
                    <a:noFill/>
                  </a:ln>
                  <a:solidFill>
                    <a:schemeClr val="tx1">
                      <a:lumMod val="75000"/>
                      <a:lumOff val="25000"/>
                    </a:schemeClr>
                  </a:solidFill>
                  <a:effectLst/>
                  <a:uLnTx/>
                  <a:uFillTx/>
                  <a:latin typeface="Calibri" panose="020F0502020204030204" pitchFamily="34" charset="0"/>
                  <a:ea typeface="+mj-ea"/>
                  <a:cs typeface="+mj-cs"/>
                </a:endParaRPr>
              </a:p>
            </p:txBody>
          </p:sp>
        </p:grpSp>
      </p:grpSp>
      <p:grpSp>
        <p:nvGrpSpPr>
          <p:cNvPr id="35" name="Group 34"/>
          <p:cNvGrpSpPr/>
          <p:nvPr/>
        </p:nvGrpSpPr>
        <p:grpSpPr>
          <a:xfrm>
            <a:off x="1446771" y="3371850"/>
            <a:ext cx="2762250" cy="647700"/>
            <a:chOff x="1676400" y="2266950"/>
            <a:chExt cx="2762250" cy="647700"/>
          </a:xfrm>
        </p:grpSpPr>
        <p:sp>
          <p:nvSpPr>
            <p:cNvPr id="36" name="Oval 35"/>
            <p:cNvSpPr/>
            <p:nvPr/>
          </p:nvSpPr>
          <p:spPr>
            <a:xfrm>
              <a:off x="1676400" y="2266950"/>
              <a:ext cx="609600" cy="609600"/>
            </a:xfrm>
            <a:prstGeom prst="ellipse">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grpSp>
          <p:nvGrpSpPr>
            <p:cNvPr id="37" name="Group 16"/>
            <p:cNvGrpSpPr/>
            <p:nvPr/>
          </p:nvGrpSpPr>
          <p:grpSpPr>
            <a:xfrm>
              <a:off x="2305050" y="2343150"/>
              <a:ext cx="2133600" cy="571500"/>
              <a:chOff x="1828800" y="1885951"/>
              <a:chExt cx="2133600" cy="571500"/>
            </a:xfrm>
          </p:grpSpPr>
          <p:sp>
            <p:nvSpPr>
              <p:cNvPr id="38" name="Title 1"/>
              <p:cNvSpPr txBox="1">
                <a:spLocks/>
              </p:cNvSpPr>
              <p:nvPr/>
            </p:nvSpPr>
            <p:spPr>
              <a:xfrm>
                <a:off x="1828800" y="1885951"/>
                <a:ext cx="2133600" cy="3048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200" b="1" dirty="0">
                    <a:solidFill>
                      <a:srgbClr val="1F4C63"/>
                    </a:solidFill>
                    <a:latin typeface="Calibri" panose="020F0502020204030204" pitchFamily="34" charset="0"/>
                    <a:ea typeface="+mj-ea"/>
                    <a:cs typeface="+mj-cs"/>
                  </a:rPr>
                  <a:t>PHONE</a:t>
                </a:r>
                <a:endParaRPr lang="id-ID" sz="2200" b="1" dirty="0">
                  <a:solidFill>
                    <a:srgbClr val="1F4C63"/>
                  </a:solidFill>
                  <a:latin typeface="Calibri" panose="020F0502020204030204" pitchFamily="34" charset="0"/>
                  <a:ea typeface="+mj-ea"/>
                  <a:cs typeface="+mj-cs"/>
                </a:endParaRPr>
              </a:p>
            </p:txBody>
          </p:sp>
          <p:sp>
            <p:nvSpPr>
              <p:cNvPr id="39" name="Title 1"/>
              <p:cNvSpPr txBox="1">
                <a:spLocks/>
              </p:cNvSpPr>
              <p:nvPr/>
            </p:nvSpPr>
            <p:spPr>
              <a:xfrm>
                <a:off x="1828800" y="2152651"/>
                <a:ext cx="2133600" cy="3048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smtClean="0">
                    <a:ln>
                      <a:noFill/>
                    </a:ln>
                    <a:solidFill>
                      <a:schemeClr val="tx1">
                        <a:lumMod val="75000"/>
                        <a:lumOff val="25000"/>
                      </a:schemeClr>
                    </a:solidFill>
                    <a:effectLst/>
                    <a:uLnTx/>
                    <a:uFillTx/>
                    <a:latin typeface="Calibri" panose="020F0502020204030204" pitchFamily="34" charset="0"/>
                    <a:ea typeface="+mj-ea"/>
                    <a:cs typeface="+mj-cs"/>
                  </a:rPr>
                  <a:t>360-480-0602</a:t>
                </a:r>
                <a:endParaRPr kumimoji="0" lang="id-ID" b="0" i="0" u="none" strike="noStrike" kern="1200" cap="none" spc="0" normalizeH="0" baseline="0" noProof="0" dirty="0" smtClean="0">
                  <a:ln>
                    <a:noFill/>
                  </a:ln>
                  <a:solidFill>
                    <a:schemeClr val="tx1">
                      <a:lumMod val="75000"/>
                      <a:lumOff val="25000"/>
                    </a:schemeClr>
                  </a:solidFill>
                  <a:effectLst/>
                  <a:uLnTx/>
                  <a:uFillTx/>
                  <a:latin typeface="Calibri" panose="020F0502020204030204" pitchFamily="34" charset="0"/>
                  <a:ea typeface="+mj-ea"/>
                  <a:cs typeface="+mj-cs"/>
                </a:endParaRPr>
              </a:p>
            </p:txBody>
          </p:sp>
        </p:grpSp>
      </p:grpSp>
      <p:grpSp>
        <p:nvGrpSpPr>
          <p:cNvPr id="40" name="Group 39"/>
          <p:cNvGrpSpPr/>
          <p:nvPr/>
        </p:nvGrpSpPr>
        <p:grpSpPr>
          <a:xfrm>
            <a:off x="4502328" y="1504043"/>
            <a:ext cx="3055556" cy="647700"/>
            <a:chOff x="1676400" y="2266950"/>
            <a:chExt cx="3055556" cy="647700"/>
          </a:xfrm>
        </p:grpSpPr>
        <p:sp>
          <p:nvSpPr>
            <p:cNvPr id="41" name="Oval 40"/>
            <p:cNvSpPr/>
            <p:nvPr/>
          </p:nvSpPr>
          <p:spPr>
            <a:xfrm>
              <a:off x="1676400" y="2266950"/>
              <a:ext cx="609600" cy="609600"/>
            </a:xfrm>
            <a:prstGeom prst="ellipse">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grpSp>
          <p:nvGrpSpPr>
            <p:cNvPr id="42" name="Group 16"/>
            <p:cNvGrpSpPr/>
            <p:nvPr/>
          </p:nvGrpSpPr>
          <p:grpSpPr>
            <a:xfrm>
              <a:off x="2305049" y="2343150"/>
              <a:ext cx="2426907" cy="571500"/>
              <a:chOff x="1828799" y="1885951"/>
              <a:chExt cx="2426907" cy="571500"/>
            </a:xfrm>
          </p:grpSpPr>
          <p:sp>
            <p:nvSpPr>
              <p:cNvPr id="43" name="Title 1"/>
              <p:cNvSpPr txBox="1">
                <a:spLocks/>
              </p:cNvSpPr>
              <p:nvPr/>
            </p:nvSpPr>
            <p:spPr>
              <a:xfrm>
                <a:off x="1828800" y="1885951"/>
                <a:ext cx="2133600" cy="3048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200" b="1" dirty="0">
                    <a:solidFill>
                      <a:srgbClr val="1F4C63"/>
                    </a:solidFill>
                    <a:latin typeface="Calibri" panose="020F0502020204030204" pitchFamily="34" charset="0"/>
                    <a:ea typeface="+mj-ea"/>
                    <a:cs typeface="+mj-cs"/>
                  </a:rPr>
                  <a:t>EMAIL</a:t>
                </a:r>
                <a:endParaRPr lang="id-ID" sz="2200" b="1" dirty="0">
                  <a:solidFill>
                    <a:srgbClr val="1F4C63"/>
                  </a:solidFill>
                  <a:latin typeface="Calibri" panose="020F0502020204030204" pitchFamily="34" charset="0"/>
                  <a:ea typeface="+mj-ea"/>
                  <a:cs typeface="+mj-cs"/>
                </a:endParaRPr>
              </a:p>
            </p:txBody>
          </p:sp>
          <p:sp>
            <p:nvSpPr>
              <p:cNvPr id="44" name="Title 1"/>
              <p:cNvSpPr txBox="1">
                <a:spLocks/>
              </p:cNvSpPr>
              <p:nvPr/>
            </p:nvSpPr>
            <p:spPr>
              <a:xfrm>
                <a:off x="1828799" y="2152651"/>
                <a:ext cx="2426907" cy="3048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err="1" smtClean="0">
                    <a:solidFill>
                      <a:schemeClr val="tx1">
                        <a:lumMod val="75000"/>
                        <a:lumOff val="25000"/>
                      </a:schemeClr>
                    </a:solidFill>
                    <a:latin typeface="Calibri" panose="020F0502020204030204" pitchFamily="34" charset="0"/>
                    <a:ea typeface="+mj-ea"/>
                    <a:cs typeface="+mj-cs"/>
                  </a:rPr>
                  <a:t>kbuckley@a</a:t>
                </a:r>
                <a:r>
                  <a:rPr kumimoji="0" lang="en-US" b="0" i="0" u="none" strike="noStrike" kern="1200" cap="none" spc="0" normalizeH="0" baseline="0" noProof="0" dirty="0" smtClean="0">
                    <a:ln>
                      <a:noFill/>
                    </a:ln>
                    <a:solidFill>
                      <a:schemeClr val="tx1">
                        <a:lumMod val="75000"/>
                        <a:lumOff val="25000"/>
                      </a:schemeClr>
                    </a:solidFill>
                    <a:effectLst/>
                    <a:uLnTx/>
                    <a:uFillTx/>
                    <a:latin typeface="Calibri" panose="020F0502020204030204" pitchFamily="34" charset="0"/>
                    <a:ea typeface="+mj-ea"/>
                    <a:cs typeface="+mj-cs"/>
                  </a:rPr>
                  <a:t>gr.wa.gov</a:t>
                </a:r>
                <a:endParaRPr kumimoji="0" lang="id-ID" b="0" i="0" u="none" strike="noStrike" kern="1200" cap="none" spc="0" normalizeH="0" baseline="0" noProof="0" dirty="0" smtClean="0">
                  <a:ln>
                    <a:noFill/>
                  </a:ln>
                  <a:solidFill>
                    <a:schemeClr val="tx1">
                      <a:lumMod val="75000"/>
                      <a:lumOff val="25000"/>
                    </a:schemeClr>
                  </a:solidFill>
                  <a:effectLst/>
                  <a:uLnTx/>
                  <a:uFillTx/>
                  <a:latin typeface="Calibri" panose="020F0502020204030204" pitchFamily="34" charset="0"/>
                  <a:ea typeface="+mj-ea"/>
                  <a:cs typeface="+mj-cs"/>
                </a:endParaRPr>
              </a:p>
            </p:txBody>
          </p:sp>
        </p:grpSp>
      </p:grpSp>
      <p:sp>
        <p:nvSpPr>
          <p:cNvPr id="45" name="Freeform 44"/>
          <p:cNvSpPr>
            <a:spLocks/>
          </p:cNvSpPr>
          <p:nvPr/>
        </p:nvSpPr>
        <p:spPr bwMode="auto">
          <a:xfrm>
            <a:off x="1654835" y="1695450"/>
            <a:ext cx="209521" cy="318350"/>
          </a:xfrm>
          <a:custGeom>
            <a:avLst/>
            <a:gdLst>
              <a:gd name="T0" fmla="*/ 398 w 412"/>
              <a:gd name="T1" fmla="*/ 226 h 626"/>
              <a:gd name="T2" fmla="*/ 398 w 412"/>
              <a:gd name="T3" fmla="*/ 226 h 626"/>
              <a:gd name="T4" fmla="*/ 404 w 412"/>
              <a:gd name="T5" fmla="*/ 220 h 626"/>
              <a:gd name="T6" fmla="*/ 406 w 412"/>
              <a:gd name="T7" fmla="*/ 214 h 626"/>
              <a:gd name="T8" fmla="*/ 404 w 412"/>
              <a:gd name="T9" fmla="*/ 208 h 626"/>
              <a:gd name="T10" fmla="*/ 398 w 412"/>
              <a:gd name="T11" fmla="*/ 204 h 626"/>
              <a:gd name="T12" fmla="*/ 30 w 412"/>
              <a:gd name="T13" fmla="*/ 2 h 626"/>
              <a:gd name="T14" fmla="*/ 30 w 412"/>
              <a:gd name="T15" fmla="*/ 2 h 626"/>
              <a:gd name="T16" fmla="*/ 22 w 412"/>
              <a:gd name="T17" fmla="*/ 0 h 626"/>
              <a:gd name="T18" fmla="*/ 14 w 412"/>
              <a:gd name="T19" fmla="*/ 2 h 626"/>
              <a:gd name="T20" fmla="*/ 10 w 412"/>
              <a:gd name="T21" fmla="*/ 6 h 626"/>
              <a:gd name="T22" fmla="*/ 8 w 412"/>
              <a:gd name="T23" fmla="*/ 16 h 626"/>
              <a:gd name="T24" fmla="*/ 0 w 412"/>
              <a:gd name="T25" fmla="*/ 434 h 626"/>
              <a:gd name="T26" fmla="*/ 0 w 412"/>
              <a:gd name="T27" fmla="*/ 434 h 626"/>
              <a:gd name="T28" fmla="*/ 0 w 412"/>
              <a:gd name="T29" fmla="*/ 442 h 626"/>
              <a:gd name="T30" fmla="*/ 4 w 412"/>
              <a:gd name="T31" fmla="*/ 448 h 626"/>
              <a:gd name="T32" fmla="*/ 12 w 412"/>
              <a:gd name="T33" fmla="*/ 448 h 626"/>
              <a:gd name="T34" fmla="*/ 20 w 412"/>
              <a:gd name="T35" fmla="*/ 446 h 626"/>
              <a:gd name="T36" fmla="*/ 128 w 412"/>
              <a:gd name="T37" fmla="*/ 382 h 626"/>
              <a:gd name="T38" fmla="*/ 128 w 412"/>
              <a:gd name="T39" fmla="*/ 382 h 626"/>
              <a:gd name="T40" fmla="*/ 138 w 412"/>
              <a:gd name="T41" fmla="*/ 380 h 626"/>
              <a:gd name="T42" fmla="*/ 146 w 412"/>
              <a:gd name="T43" fmla="*/ 380 h 626"/>
              <a:gd name="T44" fmla="*/ 154 w 412"/>
              <a:gd name="T45" fmla="*/ 384 h 626"/>
              <a:gd name="T46" fmla="*/ 160 w 412"/>
              <a:gd name="T47" fmla="*/ 392 h 626"/>
              <a:gd name="T48" fmla="*/ 290 w 412"/>
              <a:gd name="T49" fmla="*/ 614 h 626"/>
              <a:gd name="T50" fmla="*/ 290 w 412"/>
              <a:gd name="T51" fmla="*/ 614 h 626"/>
              <a:gd name="T52" fmla="*/ 296 w 412"/>
              <a:gd name="T53" fmla="*/ 620 h 626"/>
              <a:gd name="T54" fmla="*/ 304 w 412"/>
              <a:gd name="T55" fmla="*/ 624 h 626"/>
              <a:gd name="T56" fmla="*/ 314 w 412"/>
              <a:gd name="T57" fmla="*/ 626 h 626"/>
              <a:gd name="T58" fmla="*/ 322 w 412"/>
              <a:gd name="T59" fmla="*/ 622 h 626"/>
              <a:gd name="T60" fmla="*/ 400 w 412"/>
              <a:gd name="T61" fmla="*/ 576 h 626"/>
              <a:gd name="T62" fmla="*/ 400 w 412"/>
              <a:gd name="T63" fmla="*/ 576 h 626"/>
              <a:gd name="T64" fmla="*/ 408 w 412"/>
              <a:gd name="T65" fmla="*/ 570 h 626"/>
              <a:gd name="T66" fmla="*/ 412 w 412"/>
              <a:gd name="T67" fmla="*/ 562 h 626"/>
              <a:gd name="T68" fmla="*/ 412 w 412"/>
              <a:gd name="T69" fmla="*/ 554 h 626"/>
              <a:gd name="T70" fmla="*/ 410 w 412"/>
              <a:gd name="T71" fmla="*/ 544 h 626"/>
              <a:gd name="T72" fmla="*/ 280 w 412"/>
              <a:gd name="T73" fmla="*/ 322 h 626"/>
              <a:gd name="T74" fmla="*/ 280 w 412"/>
              <a:gd name="T75" fmla="*/ 322 h 626"/>
              <a:gd name="T76" fmla="*/ 278 w 412"/>
              <a:gd name="T77" fmla="*/ 314 h 626"/>
              <a:gd name="T78" fmla="*/ 278 w 412"/>
              <a:gd name="T79" fmla="*/ 304 h 626"/>
              <a:gd name="T80" fmla="*/ 282 w 412"/>
              <a:gd name="T81" fmla="*/ 296 h 626"/>
              <a:gd name="T82" fmla="*/ 290 w 412"/>
              <a:gd name="T83" fmla="*/ 290 h 626"/>
              <a:gd name="T84" fmla="*/ 398 w 412"/>
              <a:gd name="T85" fmla="*/ 226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626">
                <a:moveTo>
                  <a:pt x="398" y="226"/>
                </a:moveTo>
                <a:lnTo>
                  <a:pt x="398" y="226"/>
                </a:lnTo>
                <a:lnTo>
                  <a:pt x="404" y="220"/>
                </a:lnTo>
                <a:lnTo>
                  <a:pt x="406" y="214"/>
                </a:lnTo>
                <a:lnTo>
                  <a:pt x="404" y="208"/>
                </a:lnTo>
                <a:lnTo>
                  <a:pt x="398" y="204"/>
                </a:lnTo>
                <a:lnTo>
                  <a:pt x="30" y="2"/>
                </a:lnTo>
                <a:lnTo>
                  <a:pt x="30" y="2"/>
                </a:lnTo>
                <a:lnTo>
                  <a:pt x="22" y="0"/>
                </a:lnTo>
                <a:lnTo>
                  <a:pt x="14" y="2"/>
                </a:lnTo>
                <a:lnTo>
                  <a:pt x="10" y="6"/>
                </a:lnTo>
                <a:lnTo>
                  <a:pt x="8" y="16"/>
                </a:lnTo>
                <a:lnTo>
                  <a:pt x="0" y="434"/>
                </a:lnTo>
                <a:lnTo>
                  <a:pt x="0" y="434"/>
                </a:lnTo>
                <a:lnTo>
                  <a:pt x="0" y="442"/>
                </a:lnTo>
                <a:lnTo>
                  <a:pt x="4" y="448"/>
                </a:lnTo>
                <a:lnTo>
                  <a:pt x="12" y="448"/>
                </a:lnTo>
                <a:lnTo>
                  <a:pt x="20" y="446"/>
                </a:lnTo>
                <a:lnTo>
                  <a:pt x="128" y="382"/>
                </a:lnTo>
                <a:lnTo>
                  <a:pt x="128" y="382"/>
                </a:lnTo>
                <a:lnTo>
                  <a:pt x="138" y="380"/>
                </a:lnTo>
                <a:lnTo>
                  <a:pt x="146" y="380"/>
                </a:lnTo>
                <a:lnTo>
                  <a:pt x="154" y="384"/>
                </a:lnTo>
                <a:lnTo>
                  <a:pt x="160" y="392"/>
                </a:lnTo>
                <a:lnTo>
                  <a:pt x="290" y="614"/>
                </a:lnTo>
                <a:lnTo>
                  <a:pt x="290" y="614"/>
                </a:lnTo>
                <a:lnTo>
                  <a:pt x="296" y="620"/>
                </a:lnTo>
                <a:lnTo>
                  <a:pt x="304" y="624"/>
                </a:lnTo>
                <a:lnTo>
                  <a:pt x="314" y="626"/>
                </a:lnTo>
                <a:lnTo>
                  <a:pt x="322" y="622"/>
                </a:lnTo>
                <a:lnTo>
                  <a:pt x="400" y="576"/>
                </a:lnTo>
                <a:lnTo>
                  <a:pt x="400" y="576"/>
                </a:lnTo>
                <a:lnTo>
                  <a:pt x="408" y="570"/>
                </a:lnTo>
                <a:lnTo>
                  <a:pt x="412" y="562"/>
                </a:lnTo>
                <a:lnTo>
                  <a:pt x="412" y="554"/>
                </a:lnTo>
                <a:lnTo>
                  <a:pt x="410" y="544"/>
                </a:lnTo>
                <a:lnTo>
                  <a:pt x="280" y="322"/>
                </a:lnTo>
                <a:lnTo>
                  <a:pt x="280" y="322"/>
                </a:lnTo>
                <a:lnTo>
                  <a:pt x="278" y="314"/>
                </a:lnTo>
                <a:lnTo>
                  <a:pt x="278" y="304"/>
                </a:lnTo>
                <a:lnTo>
                  <a:pt x="282" y="296"/>
                </a:lnTo>
                <a:lnTo>
                  <a:pt x="290" y="290"/>
                </a:lnTo>
                <a:lnTo>
                  <a:pt x="398" y="22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 name="Freeform 45"/>
          <p:cNvSpPr>
            <a:spLocks noEditPoints="1"/>
          </p:cNvSpPr>
          <p:nvPr/>
        </p:nvSpPr>
        <p:spPr bwMode="auto">
          <a:xfrm>
            <a:off x="4614829" y="1678820"/>
            <a:ext cx="383150" cy="268205"/>
          </a:xfrm>
          <a:custGeom>
            <a:avLst/>
            <a:gdLst>
              <a:gd name="T0" fmla="*/ 0 w 240"/>
              <a:gd name="T1" fmla="*/ 0 h 168"/>
              <a:gd name="T2" fmla="*/ 0 w 240"/>
              <a:gd name="T3" fmla="*/ 168 h 168"/>
              <a:gd name="T4" fmla="*/ 240 w 240"/>
              <a:gd name="T5" fmla="*/ 168 h 168"/>
              <a:gd name="T6" fmla="*/ 240 w 240"/>
              <a:gd name="T7" fmla="*/ 0 h 168"/>
              <a:gd name="T8" fmla="*/ 0 w 240"/>
              <a:gd name="T9" fmla="*/ 0 h 168"/>
              <a:gd name="T10" fmla="*/ 232 w 240"/>
              <a:gd name="T11" fmla="*/ 16 h 168"/>
              <a:gd name="T12" fmla="*/ 156 w 240"/>
              <a:gd name="T13" fmla="*/ 82 h 168"/>
              <a:gd name="T14" fmla="*/ 232 w 240"/>
              <a:gd name="T15" fmla="*/ 152 h 168"/>
              <a:gd name="T16" fmla="*/ 232 w 240"/>
              <a:gd name="T17" fmla="*/ 160 h 168"/>
              <a:gd name="T18" fmla="*/ 146 w 240"/>
              <a:gd name="T19" fmla="*/ 90 h 168"/>
              <a:gd name="T20" fmla="*/ 120 w 240"/>
              <a:gd name="T21" fmla="*/ 112 h 168"/>
              <a:gd name="T22" fmla="*/ 94 w 240"/>
              <a:gd name="T23" fmla="*/ 90 h 168"/>
              <a:gd name="T24" fmla="*/ 8 w 240"/>
              <a:gd name="T25" fmla="*/ 160 h 168"/>
              <a:gd name="T26" fmla="*/ 8 w 240"/>
              <a:gd name="T27" fmla="*/ 152 h 168"/>
              <a:gd name="T28" fmla="*/ 86 w 240"/>
              <a:gd name="T29" fmla="*/ 82 h 168"/>
              <a:gd name="T30" fmla="*/ 8 w 240"/>
              <a:gd name="T31" fmla="*/ 16 h 168"/>
              <a:gd name="T32" fmla="*/ 8 w 240"/>
              <a:gd name="T33" fmla="*/ 8 h 168"/>
              <a:gd name="T34" fmla="*/ 120 w 240"/>
              <a:gd name="T35" fmla="*/ 88 h 168"/>
              <a:gd name="T36" fmla="*/ 232 w 240"/>
              <a:gd name="T37" fmla="*/ 8 h 168"/>
              <a:gd name="T38" fmla="*/ 232 w 240"/>
              <a:gd name="T39" fmla="*/ 1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68">
                <a:moveTo>
                  <a:pt x="0" y="0"/>
                </a:moveTo>
                <a:lnTo>
                  <a:pt x="0" y="168"/>
                </a:lnTo>
                <a:lnTo>
                  <a:pt x="240" y="168"/>
                </a:lnTo>
                <a:lnTo>
                  <a:pt x="240" y="0"/>
                </a:lnTo>
                <a:lnTo>
                  <a:pt x="0" y="0"/>
                </a:lnTo>
                <a:close/>
                <a:moveTo>
                  <a:pt x="232" y="16"/>
                </a:moveTo>
                <a:lnTo>
                  <a:pt x="156" y="82"/>
                </a:lnTo>
                <a:lnTo>
                  <a:pt x="232" y="152"/>
                </a:lnTo>
                <a:lnTo>
                  <a:pt x="232" y="160"/>
                </a:lnTo>
                <a:lnTo>
                  <a:pt x="146" y="90"/>
                </a:lnTo>
                <a:lnTo>
                  <a:pt x="120" y="112"/>
                </a:lnTo>
                <a:lnTo>
                  <a:pt x="94" y="90"/>
                </a:lnTo>
                <a:lnTo>
                  <a:pt x="8" y="160"/>
                </a:lnTo>
                <a:lnTo>
                  <a:pt x="8" y="152"/>
                </a:lnTo>
                <a:lnTo>
                  <a:pt x="86" y="82"/>
                </a:lnTo>
                <a:lnTo>
                  <a:pt x="8" y="16"/>
                </a:lnTo>
                <a:lnTo>
                  <a:pt x="8" y="8"/>
                </a:lnTo>
                <a:lnTo>
                  <a:pt x="120" y="88"/>
                </a:lnTo>
                <a:lnTo>
                  <a:pt x="232" y="8"/>
                </a:lnTo>
                <a:lnTo>
                  <a:pt x="232"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7" name="Freeform 46"/>
          <p:cNvSpPr>
            <a:spLocks noEditPoints="1"/>
          </p:cNvSpPr>
          <p:nvPr/>
        </p:nvSpPr>
        <p:spPr bwMode="auto">
          <a:xfrm>
            <a:off x="4650794" y="3477437"/>
            <a:ext cx="329486" cy="423757"/>
          </a:xfrm>
          <a:custGeom>
            <a:avLst/>
            <a:gdLst>
              <a:gd name="T0" fmla="*/ 170 w 536"/>
              <a:gd name="T1" fmla="*/ 228 h 650"/>
              <a:gd name="T2" fmla="*/ 204 w 536"/>
              <a:gd name="T3" fmla="*/ 240 h 650"/>
              <a:gd name="T4" fmla="*/ 244 w 536"/>
              <a:gd name="T5" fmla="*/ 220 h 650"/>
              <a:gd name="T6" fmla="*/ 250 w 536"/>
              <a:gd name="T7" fmla="*/ 92 h 650"/>
              <a:gd name="T8" fmla="*/ 224 w 536"/>
              <a:gd name="T9" fmla="*/ 60 h 650"/>
              <a:gd name="T10" fmla="*/ 178 w 536"/>
              <a:gd name="T11" fmla="*/ 64 h 650"/>
              <a:gd name="T12" fmla="*/ 158 w 536"/>
              <a:gd name="T13" fmla="*/ 102 h 650"/>
              <a:gd name="T14" fmla="*/ 194 w 536"/>
              <a:gd name="T15" fmla="*/ 90 h 650"/>
              <a:gd name="T16" fmla="*/ 214 w 536"/>
              <a:gd name="T17" fmla="*/ 90 h 650"/>
              <a:gd name="T18" fmla="*/ 214 w 536"/>
              <a:gd name="T19" fmla="*/ 206 h 650"/>
              <a:gd name="T20" fmla="*/ 194 w 536"/>
              <a:gd name="T21" fmla="*/ 206 h 650"/>
              <a:gd name="T22" fmla="*/ 116 w 536"/>
              <a:gd name="T23" fmla="*/ 236 h 650"/>
              <a:gd name="T24" fmla="*/ 72 w 536"/>
              <a:gd name="T25" fmla="*/ 0 h 650"/>
              <a:gd name="T26" fmla="*/ 310 w 536"/>
              <a:gd name="T27" fmla="*/ 238 h 650"/>
              <a:gd name="T28" fmla="*/ 372 w 536"/>
              <a:gd name="T29" fmla="*/ 236 h 650"/>
              <a:gd name="T30" fmla="*/ 330 w 536"/>
              <a:gd name="T31" fmla="*/ 204 h 650"/>
              <a:gd name="T32" fmla="*/ 314 w 536"/>
              <a:gd name="T33" fmla="*/ 204 h 650"/>
              <a:gd name="T34" fmla="*/ 278 w 536"/>
              <a:gd name="T35" fmla="*/ 208 h 650"/>
              <a:gd name="T36" fmla="*/ 302 w 536"/>
              <a:gd name="T37" fmla="*/ 238 h 650"/>
              <a:gd name="T38" fmla="*/ 510 w 536"/>
              <a:gd name="T39" fmla="*/ 314 h 650"/>
              <a:gd name="T40" fmla="*/ 362 w 536"/>
              <a:gd name="T41" fmla="*/ 290 h 650"/>
              <a:gd name="T42" fmla="*/ 66 w 536"/>
              <a:gd name="T43" fmla="*/ 294 h 650"/>
              <a:gd name="T44" fmla="*/ 6 w 536"/>
              <a:gd name="T45" fmla="*/ 354 h 650"/>
              <a:gd name="T46" fmla="*/ 2 w 536"/>
              <a:gd name="T47" fmla="*/ 518 h 650"/>
              <a:gd name="T48" fmla="*/ 26 w 536"/>
              <a:gd name="T49" fmla="*/ 624 h 650"/>
              <a:gd name="T50" fmla="*/ 174 w 536"/>
              <a:gd name="T51" fmla="*/ 648 h 650"/>
              <a:gd name="T52" fmla="*/ 470 w 536"/>
              <a:gd name="T53" fmla="*/ 644 h 650"/>
              <a:gd name="T54" fmla="*/ 530 w 536"/>
              <a:gd name="T55" fmla="*/ 584 h 650"/>
              <a:gd name="T56" fmla="*/ 536 w 536"/>
              <a:gd name="T57" fmla="*/ 418 h 650"/>
              <a:gd name="T58" fmla="*/ 42 w 536"/>
              <a:gd name="T59" fmla="*/ 382 h 650"/>
              <a:gd name="T60" fmla="*/ 246 w 536"/>
              <a:gd name="T61" fmla="*/ 584 h 650"/>
              <a:gd name="T62" fmla="*/ 196 w 536"/>
              <a:gd name="T63" fmla="*/ 580 h 650"/>
              <a:gd name="T64" fmla="*/ 160 w 536"/>
              <a:gd name="T65" fmla="*/ 578 h 650"/>
              <a:gd name="T66" fmla="*/ 186 w 536"/>
              <a:gd name="T67" fmla="*/ 544 h 650"/>
              <a:gd name="T68" fmla="*/ 196 w 536"/>
              <a:gd name="T69" fmla="*/ 554 h 650"/>
              <a:gd name="T70" fmla="*/ 246 w 536"/>
              <a:gd name="T71" fmla="*/ 410 h 650"/>
              <a:gd name="T72" fmla="*/ 364 w 536"/>
              <a:gd name="T73" fmla="*/ 576 h 650"/>
              <a:gd name="T74" fmla="*/ 342 w 536"/>
              <a:gd name="T75" fmla="*/ 586 h 650"/>
              <a:gd name="T76" fmla="*/ 312 w 536"/>
              <a:gd name="T77" fmla="*/ 584 h 650"/>
              <a:gd name="T78" fmla="*/ 318 w 536"/>
              <a:gd name="T79" fmla="*/ 416 h 650"/>
              <a:gd name="T80" fmla="*/ 348 w 536"/>
              <a:gd name="T81" fmla="*/ 408 h 650"/>
              <a:gd name="T82" fmla="*/ 370 w 536"/>
              <a:gd name="T83" fmla="*/ 432 h 650"/>
              <a:gd name="T84" fmla="*/ 430 w 536"/>
              <a:gd name="T85" fmla="*/ 534 h 650"/>
              <a:gd name="T86" fmla="*/ 444 w 536"/>
              <a:gd name="T87" fmla="*/ 558 h 650"/>
              <a:gd name="T88" fmla="*/ 458 w 536"/>
              <a:gd name="T89" fmla="*/ 522 h 650"/>
              <a:gd name="T90" fmla="*/ 484 w 536"/>
              <a:gd name="T91" fmla="*/ 568 h 650"/>
              <a:gd name="T92" fmla="*/ 444 w 536"/>
              <a:gd name="T93" fmla="*/ 588 h 650"/>
              <a:gd name="T94" fmla="*/ 408 w 536"/>
              <a:gd name="T95" fmla="*/ 574 h 650"/>
              <a:gd name="T96" fmla="*/ 396 w 536"/>
              <a:gd name="T97" fmla="*/ 456 h 650"/>
              <a:gd name="T98" fmla="*/ 418 w 536"/>
              <a:gd name="T99" fmla="*/ 412 h 650"/>
              <a:gd name="T100" fmla="*/ 466 w 536"/>
              <a:gd name="T101" fmla="*/ 408 h 650"/>
              <a:gd name="T102" fmla="*/ 492 w 536"/>
              <a:gd name="T103" fmla="*/ 444 h 650"/>
              <a:gd name="T104" fmla="*/ 434 w 536"/>
              <a:gd name="T105" fmla="*/ 440 h 650"/>
              <a:gd name="T106" fmla="*/ 458 w 536"/>
              <a:gd name="T107" fmla="*/ 456 h 650"/>
              <a:gd name="T108" fmla="*/ 444 w 536"/>
              <a:gd name="T109" fmla="*/ 436 h 650"/>
              <a:gd name="T110" fmla="*/ 312 w 536"/>
              <a:gd name="T111" fmla="*/ 442 h 650"/>
              <a:gd name="T112" fmla="*/ 326 w 536"/>
              <a:gd name="T113" fmla="*/ 558 h 650"/>
              <a:gd name="T114" fmla="*/ 338 w 536"/>
              <a:gd name="T115" fmla="*/ 452 h 650"/>
              <a:gd name="T116" fmla="*/ 324 w 536"/>
              <a:gd name="T117" fmla="*/ 434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6" h="650">
                <a:moveTo>
                  <a:pt x="158" y="192"/>
                </a:moveTo>
                <a:lnTo>
                  <a:pt x="158" y="192"/>
                </a:lnTo>
                <a:lnTo>
                  <a:pt x="158" y="202"/>
                </a:lnTo>
                <a:lnTo>
                  <a:pt x="160" y="212"/>
                </a:lnTo>
                <a:lnTo>
                  <a:pt x="164" y="220"/>
                </a:lnTo>
                <a:lnTo>
                  <a:pt x="170" y="228"/>
                </a:lnTo>
                <a:lnTo>
                  <a:pt x="170" y="228"/>
                </a:lnTo>
                <a:lnTo>
                  <a:pt x="176" y="232"/>
                </a:lnTo>
                <a:lnTo>
                  <a:pt x="184" y="238"/>
                </a:lnTo>
                <a:lnTo>
                  <a:pt x="194" y="240"/>
                </a:lnTo>
                <a:lnTo>
                  <a:pt x="204" y="240"/>
                </a:lnTo>
                <a:lnTo>
                  <a:pt x="204" y="240"/>
                </a:lnTo>
                <a:lnTo>
                  <a:pt x="214" y="240"/>
                </a:lnTo>
                <a:lnTo>
                  <a:pt x="224" y="238"/>
                </a:lnTo>
                <a:lnTo>
                  <a:pt x="232" y="234"/>
                </a:lnTo>
                <a:lnTo>
                  <a:pt x="238" y="228"/>
                </a:lnTo>
                <a:lnTo>
                  <a:pt x="238" y="228"/>
                </a:lnTo>
                <a:lnTo>
                  <a:pt x="244" y="220"/>
                </a:lnTo>
                <a:lnTo>
                  <a:pt x="248" y="212"/>
                </a:lnTo>
                <a:lnTo>
                  <a:pt x="250" y="204"/>
                </a:lnTo>
                <a:lnTo>
                  <a:pt x="252" y="192"/>
                </a:lnTo>
                <a:lnTo>
                  <a:pt x="252" y="102"/>
                </a:lnTo>
                <a:lnTo>
                  <a:pt x="252" y="102"/>
                </a:lnTo>
                <a:lnTo>
                  <a:pt x="250" y="92"/>
                </a:lnTo>
                <a:lnTo>
                  <a:pt x="248" y="84"/>
                </a:lnTo>
                <a:lnTo>
                  <a:pt x="244" y="76"/>
                </a:lnTo>
                <a:lnTo>
                  <a:pt x="238" y="70"/>
                </a:lnTo>
                <a:lnTo>
                  <a:pt x="238" y="70"/>
                </a:lnTo>
                <a:lnTo>
                  <a:pt x="232" y="64"/>
                </a:lnTo>
                <a:lnTo>
                  <a:pt x="224" y="60"/>
                </a:lnTo>
                <a:lnTo>
                  <a:pt x="216" y="58"/>
                </a:lnTo>
                <a:lnTo>
                  <a:pt x="206" y="56"/>
                </a:lnTo>
                <a:lnTo>
                  <a:pt x="206" y="56"/>
                </a:lnTo>
                <a:lnTo>
                  <a:pt x="194" y="58"/>
                </a:lnTo>
                <a:lnTo>
                  <a:pt x="186" y="60"/>
                </a:lnTo>
                <a:lnTo>
                  <a:pt x="178" y="64"/>
                </a:lnTo>
                <a:lnTo>
                  <a:pt x="170" y="68"/>
                </a:lnTo>
                <a:lnTo>
                  <a:pt x="170" y="68"/>
                </a:lnTo>
                <a:lnTo>
                  <a:pt x="164" y="76"/>
                </a:lnTo>
                <a:lnTo>
                  <a:pt x="160" y="82"/>
                </a:lnTo>
                <a:lnTo>
                  <a:pt x="158" y="92"/>
                </a:lnTo>
                <a:lnTo>
                  <a:pt x="158" y="102"/>
                </a:lnTo>
                <a:lnTo>
                  <a:pt x="158" y="192"/>
                </a:lnTo>
                <a:close/>
                <a:moveTo>
                  <a:pt x="190" y="100"/>
                </a:moveTo>
                <a:lnTo>
                  <a:pt x="190" y="100"/>
                </a:lnTo>
                <a:lnTo>
                  <a:pt x="192" y="94"/>
                </a:lnTo>
                <a:lnTo>
                  <a:pt x="194" y="90"/>
                </a:lnTo>
                <a:lnTo>
                  <a:pt x="194" y="90"/>
                </a:lnTo>
                <a:lnTo>
                  <a:pt x="198" y="88"/>
                </a:lnTo>
                <a:lnTo>
                  <a:pt x="204" y="88"/>
                </a:lnTo>
                <a:lnTo>
                  <a:pt x="204" y="88"/>
                </a:lnTo>
                <a:lnTo>
                  <a:pt x="210" y="88"/>
                </a:lnTo>
                <a:lnTo>
                  <a:pt x="214" y="90"/>
                </a:lnTo>
                <a:lnTo>
                  <a:pt x="214" y="90"/>
                </a:lnTo>
                <a:lnTo>
                  <a:pt x="218" y="94"/>
                </a:lnTo>
                <a:lnTo>
                  <a:pt x="218" y="100"/>
                </a:lnTo>
                <a:lnTo>
                  <a:pt x="218" y="196"/>
                </a:lnTo>
                <a:lnTo>
                  <a:pt x="218" y="196"/>
                </a:lnTo>
                <a:lnTo>
                  <a:pt x="218" y="202"/>
                </a:lnTo>
                <a:lnTo>
                  <a:pt x="214" y="206"/>
                </a:lnTo>
                <a:lnTo>
                  <a:pt x="214" y="206"/>
                </a:lnTo>
                <a:lnTo>
                  <a:pt x="210" y="210"/>
                </a:lnTo>
                <a:lnTo>
                  <a:pt x="204" y="210"/>
                </a:lnTo>
                <a:lnTo>
                  <a:pt x="204" y="210"/>
                </a:lnTo>
                <a:lnTo>
                  <a:pt x="198" y="210"/>
                </a:lnTo>
                <a:lnTo>
                  <a:pt x="194" y="206"/>
                </a:lnTo>
                <a:lnTo>
                  <a:pt x="194" y="206"/>
                </a:lnTo>
                <a:lnTo>
                  <a:pt x="192" y="202"/>
                </a:lnTo>
                <a:lnTo>
                  <a:pt x="190" y="196"/>
                </a:lnTo>
                <a:lnTo>
                  <a:pt x="190" y="100"/>
                </a:lnTo>
                <a:close/>
                <a:moveTo>
                  <a:pt x="80" y="236"/>
                </a:moveTo>
                <a:lnTo>
                  <a:pt x="116" y="236"/>
                </a:lnTo>
                <a:lnTo>
                  <a:pt x="116" y="138"/>
                </a:lnTo>
                <a:lnTo>
                  <a:pt x="158" y="0"/>
                </a:lnTo>
                <a:lnTo>
                  <a:pt x="122" y="0"/>
                </a:lnTo>
                <a:lnTo>
                  <a:pt x="98" y="94"/>
                </a:lnTo>
                <a:lnTo>
                  <a:pt x="96" y="94"/>
                </a:lnTo>
                <a:lnTo>
                  <a:pt x="72" y="0"/>
                </a:lnTo>
                <a:lnTo>
                  <a:pt x="36" y="0"/>
                </a:lnTo>
                <a:lnTo>
                  <a:pt x="80" y="142"/>
                </a:lnTo>
                <a:lnTo>
                  <a:pt x="80" y="236"/>
                </a:lnTo>
                <a:close/>
                <a:moveTo>
                  <a:pt x="302" y="238"/>
                </a:moveTo>
                <a:lnTo>
                  <a:pt x="302" y="238"/>
                </a:lnTo>
                <a:lnTo>
                  <a:pt x="310" y="238"/>
                </a:lnTo>
                <a:lnTo>
                  <a:pt x="320" y="232"/>
                </a:lnTo>
                <a:lnTo>
                  <a:pt x="320" y="232"/>
                </a:lnTo>
                <a:lnTo>
                  <a:pt x="330" y="226"/>
                </a:lnTo>
                <a:lnTo>
                  <a:pt x="340" y="216"/>
                </a:lnTo>
                <a:lnTo>
                  <a:pt x="340" y="236"/>
                </a:lnTo>
                <a:lnTo>
                  <a:pt x="372" y="236"/>
                </a:lnTo>
                <a:lnTo>
                  <a:pt x="372" y="62"/>
                </a:lnTo>
                <a:lnTo>
                  <a:pt x="340" y="62"/>
                </a:lnTo>
                <a:lnTo>
                  <a:pt x="340" y="194"/>
                </a:lnTo>
                <a:lnTo>
                  <a:pt x="340" y="194"/>
                </a:lnTo>
                <a:lnTo>
                  <a:pt x="330" y="204"/>
                </a:lnTo>
                <a:lnTo>
                  <a:pt x="330" y="204"/>
                </a:lnTo>
                <a:lnTo>
                  <a:pt x="324" y="206"/>
                </a:lnTo>
                <a:lnTo>
                  <a:pt x="320" y="206"/>
                </a:lnTo>
                <a:lnTo>
                  <a:pt x="320" y="206"/>
                </a:lnTo>
                <a:lnTo>
                  <a:pt x="316" y="206"/>
                </a:lnTo>
                <a:lnTo>
                  <a:pt x="314" y="204"/>
                </a:lnTo>
                <a:lnTo>
                  <a:pt x="314" y="204"/>
                </a:lnTo>
                <a:lnTo>
                  <a:pt x="312" y="200"/>
                </a:lnTo>
                <a:lnTo>
                  <a:pt x="312" y="196"/>
                </a:lnTo>
                <a:lnTo>
                  <a:pt x="312" y="62"/>
                </a:lnTo>
                <a:lnTo>
                  <a:pt x="278" y="62"/>
                </a:lnTo>
                <a:lnTo>
                  <a:pt x="278" y="208"/>
                </a:lnTo>
                <a:lnTo>
                  <a:pt x="278" y="208"/>
                </a:lnTo>
                <a:lnTo>
                  <a:pt x="280" y="220"/>
                </a:lnTo>
                <a:lnTo>
                  <a:pt x="284" y="230"/>
                </a:lnTo>
                <a:lnTo>
                  <a:pt x="284" y="230"/>
                </a:lnTo>
                <a:lnTo>
                  <a:pt x="292" y="236"/>
                </a:lnTo>
                <a:lnTo>
                  <a:pt x="302" y="238"/>
                </a:lnTo>
                <a:lnTo>
                  <a:pt x="302" y="238"/>
                </a:lnTo>
                <a:close/>
                <a:moveTo>
                  <a:pt x="532" y="368"/>
                </a:moveTo>
                <a:lnTo>
                  <a:pt x="532" y="368"/>
                </a:lnTo>
                <a:lnTo>
                  <a:pt x="530" y="354"/>
                </a:lnTo>
                <a:lnTo>
                  <a:pt x="526" y="338"/>
                </a:lnTo>
                <a:lnTo>
                  <a:pt x="520" y="326"/>
                </a:lnTo>
                <a:lnTo>
                  <a:pt x="510" y="314"/>
                </a:lnTo>
                <a:lnTo>
                  <a:pt x="498" y="306"/>
                </a:lnTo>
                <a:lnTo>
                  <a:pt x="486" y="298"/>
                </a:lnTo>
                <a:lnTo>
                  <a:pt x="470" y="294"/>
                </a:lnTo>
                <a:lnTo>
                  <a:pt x="456" y="292"/>
                </a:lnTo>
                <a:lnTo>
                  <a:pt x="456" y="292"/>
                </a:lnTo>
                <a:lnTo>
                  <a:pt x="362" y="290"/>
                </a:lnTo>
                <a:lnTo>
                  <a:pt x="268" y="288"/>
                </a:lnTo>
                <a:lnTo>
                  <a:pt x="268" y="288"/>
                </a:lnTo>
                <a:lnTo>
                  <a:pt x="174" y="290"/>
                </a:lnTo>
                <a:lnTo>
                  <a:pt x="82" y="292"/>
                </a:lnTo>
                <a:lnTo>
                  <a:pt x="82" y="292"/>
                </a:lnTo>
                <a:lnTo>
                  <a:pt x="66" y="294"/>
                </a:lnTo>
                <a:lnTo>
                  <a:pt x="52" y="298"/>
                </a:lnTo>
                <a:lnTo>
                  <a:pt x="38" y="306"/>
                </a:lnTo>
                <a:lnTo>
                  <a:pt x="26" y="314"/>
                </a:lnTo>
                <a:lnTo>
                  <a:pt x="18" y="326"/>
                </a:lnTo>
                <a:lnTo>
                  <a:pt x="10" y="338"/>
                </a:lnTo>
                <a:lnTo>
                  <a:pt x="6" y="354"/>
                </a:lnTo>
                <a:lnTo>
                  <a:pt x="4" y="368"/>
                </a:lnTo>
                <a:lnTo>
                  <a:pt x="4" y="368"/>
                </a:lnTo>
                <a:lnTo>
                  <a:pt x="2" y="418"/>
                </a:lnTo>
                <a:lnTo>
                  <a:pt x="0" y="468"/>
                </a:lnTo>
                <a:lnTo>
                  <a:pt x="0" y="468"/>
                </a:lnTo>
                <a:lnTo>
                  <a:pt x="2" y="518"/>
                </a:lnTo>
                <a:lnTo>
                  <a:pt x="4" y="570"/>
                </a:lnTo>
                <a:lnTo>
                  <a:pt x="4" y="570"/>
                </a:lnTo>
                <a:lnTo>
                  <a:pt x="6" y="584"/>
                </a:lnTo>
                <a:lnTo>
                  <a:pt x="10" y="598"/>
                </a:lnTo>
                <a:lnTo>
                  <a:pt x="18" y="612"/>
                </a:lnTo>
                <a:lnTo>
                  <a:pt x="26" y="624"/>
                </a:lnTo>
                <a:lnTo>
                  <a:pt x="38" y="632"/>
                </a:lnTo>
                <a:lnTo>
                  <a:pt x="52" y="640"/>
                </a:lnTo>
                <a:lnTo>
                  <a:pt x="66" y="644"/>
                </a:lnTo>
                <a:lnTo>
                  <a:pt x="82" y="646"/>
                </a:lnTo>
                <a:lnTo>
                  <a:pt x="82" y="646"/>
                </a:lnTo>
                <a:lnTo>
                  <a:pt x="174" y="648"/>
                </a:lnTo>
                <a:lnTo>
                  <a:pt x="268" y="650"/>
                </a:lnTo>
                <a:lnTo>
                  <a:pt x="268" y="650"/>
                </a:lnTo>
                <a:lnTo>
                  <a:pt x="362" y="648"/>
                </a:lnTo>
                <a:lnTo>
                  <a:pt x="456" y="646"/>
                </a:lnTo>
                <a:lnTo>
                  <a:pt x="456" y="646"/>
                </a:lnTo>
                <a:lnTo>
                  <a:pt x="470" y="644"/>
                </a:lnTo>
                <a:lnTo>
                  <a:pt x="486" y="640"/>
                </a:lnTo>
                <a:lnTo>
                  <a:pt x="498" y="632"/>
                </a:lnTo>
                <a:lnTo>
                  <a:pt x="510" y="624"/>
                </a:lnTo>
                <a:lnTo>
                  <a:pt x="520" y="612"/>
                </a:lnTo>
                <a:lnTo>
                  <a:pt x="526" y="598"/>
                </a:lnTo>
                <a:lnTo>
                  <a:pt x="530" y="584"/>
                </a:lnTo>
                <a:lnTo>
                  <a:pt x="532" y="570"/>
                </a:lnTo>
                <a:lnTo>
                  <a:pt x="532" y="570"/>
                </a:lnTo>
                <a:lnTo>
                  <a:pt x="536" y="518"/>
                </a:lnTo>
                <a:lnTo>
                  <a:pt x="536" y="468"/>
                </a:lnTo>
                <a:lnTo>
                  <a:pt x="536" y="468"/>
                </a:lnTo>
                <a:lnTo>
                  <a:pt x="536" y="418"/>
                </a:lnTo>
                <a:lnTo>
                  <a:pt x="532" y="368"/>
                </a:lnTo>
                <a:lnTo>
                  <a:pt x="532" y="368"/>
                </a:lnTo>
                <a:close/>
                <a:moveTo>
                  <a:pt x="116" y="584"/>
                </a:moveTo>
                <a:lnTo>
                  <a:pt x="80" y="584"/>
                </a:lnTo>
                <a:lnTo>
                  <a:pt x="80" y="382"/>
                </a:lnTo>
                <a:lnTo>
                  <a:pt x="42" y="382"/>
                </a:lnTo>
                <a:lnTo>
                  <a:pt x="42" y="346"/>
                </a:lnTo>
                <a:lnTo>
                  <a:pt x="154" y="346"/>
                </a:lnTo>
                <a:lnTo>
                  <a:pt x="154" y="382"/>
                </a:lnTo>
                <a:lnTo>
                  <a:pt x="116" y="382"/>
                </a:lnTo>
                <a:lnTo>
                  <a:pt x="116" y="584"/>
                </a:lnTo>
                <a:close/>
                <a:moveTo>
                  <a:pt x="246" y="584"/>
                </a:moveTo>
                <a:lnTo>
                  <a:pt x="214" y="584"/>
                </a:lnTo>
                <a:lnTo>
                  <a:pt x="214" y="564"/>
                </a:lnTo>
                <a:lnTo>
                  <a:pt x="214" y="564"/>
                </a:lnTo>
                <a:lnTo>
                  <a:pt x="206" y="574"/>
                </a:lnTo>
                <a:lnTo>
                  <a:pt x="196" y="580"/>
                </a:lnTo>
                <a:lnTo>
                  <a:pt x="196" y="580"/>
                </a:lnTo>
                <a:lnTo>
                  <a:pt x="186" y="584"/>
                </a:lnTo>
                <a:lnTo>
                  <a:pt x="176" y="586"/>
                </a:lnTo>
                <a:lnTo>
                  <a:pt x="176" y="586"/>
                </a:lnTo>
                <a:lnTo>
                  <a:pt x="166" y="584"/>
                </a:lnTo>
                <a:lnTo>
                  <a:pt x="160" y="578"/>
                </a:lnTo>
                <a:lnTo>
                  <a:pt x="160" y="578"/>
                </a:lnTo>
                <a:lnTo>
                  <a:pt x="156" y="568"/>
                </a:lnTo>
                <a:lnTo>
                  <a:pt x="154" y="556"/>
                </a:lnTo>
                <a:lnTo>
                  <a:pt x="154" y="410"/>
                </a:lnTo>
                <a:lnTo>
                  <a:pt x="186" y="410"/>
                </a:lnTo>
                <a:lnTo>
                  <a:pt x="186" y="544"/>
                </a:lnTo>
                <a:lnTo>
                  <a:pt x="186" y="544"/>
                </a:lnTo>
                <a:lnTo>
                  <a:pt x="186" y="548"/>
                </a:lnTo>
                <a:lnTo>
                  <a:pt x="188" y="552"/>
                </a:lnTo>
                <a:lnTo>
                  <a:pt x="188" y="552"/>
                </a:lnTo>
                <a:lnTo>
                  <a:pt x="192" y="554"/>
                </a:lnTo>
                <a:lnTo>
                  <a:pt x="196" y="554"/>
                </a:lnTo>
                <a:lnTo>
                  <a:pt x="196" y="554"/>
                </a:lnTo>
                <a:lnTo>
                  <a:pt x="200" y="554"/>
                </a:lnTo>
                <a:lnTo>
                  <a:pt x="204" y="552"/>
                </a:lnTo>
                <a:lnTo>
                  <a:pt x="204" y="552"/>
                </a:lnTo>
                <a:lnTo>
                  <a:pt x="214" y="542"/>
                </a:lnTo>
                <a:lnTo>
                  <a:pt x="214" y="410"/>
                </a:lnTo>
                <a:lnTo>
                  <a:pt x="246" y="410"/>
                </a:lnTo>
                <a:lnTo>
                  <a:pt x="246" y="584"/>
                </a:lnTo>
                <a:close/>
                <a:moveTo>
                  <a:pt x="372" y="548"/>
                </a:moveTo>
                <a:lnTo>
                  <a:pt x="372" y="548"/>
                </a:lnTo>
                <a:lnTo>
                  <a:pt x="370" y="564"/>
                </a:lnTo>
                <a:lnTo>
                  <a:pt x="368" y="570"/>
                </a:lnTo>
                <a:lnTo>
                  <a:pt x="364" y="576"/>
                </a:lnTo>
                <a:lnTo>
                  <a:pt x="364" y="576"/>
                </a:lnTo>
                <a:lnTo>
                  <a:pt x="360" y="580"/>
                </a:lnTo>
                <a:lnTo>
                  <a:pt x="354" y="584"/>
                </a:lnTo>
                <a:lnTo>
                  <a:pt x="348" y="586"/>
                </a:lnTo>
                <a:lnTo>
                  <a:pt x="342" y="586"/>
                </a:lnTo>
                <a:lnTo>
                  <a:pt x="342" y="586"/>
                </a:lnTo>
                <a:lnTo>
                  <a:pt x="334" y="586"/>
                </a:lnTo>
                <a:lnTo>
                  <a:pt x="326" y="582"/>
                </a:lnTo>
                <a:lnTo>
                  <a:pt x="326" y="582"/>
                </a:lnTo>
                <a:lnTo>
                  <a:pt x="318" y="578"/>
                </a:lnTo>
                <a:lnTo>
                  <a:pt x="312" y="570"/>
                </a:lnTo>
                <a:lnTo>
                  <a:pt x="312" y="584"/>
                </a:lnTo>
                <a:lnTo>
                  <a:pt x="278" y="584"/>
                </a:lnTo>
                <a:lnTo>
                  <a:pt x="278" y="346"/>
                </a:lnTo>
                <a:lnTo>
                  <a:pt x="312" y="346"/>
                </a:lnTo>
                <a:lnTo>
                  <a:pt x="312" y="424"/>
                </a:lnTo>
                <a:lnTo>
                  <a:pt x="312" y="424"/>
                </a:lnTo>
                <a:lnTo>
                  <a:pt x="318" y="416"/>
                </a:lnTo>
                <a:lnTo>
                  <a:pt x="326" y="412"/>
                </a:lnTo>
                <a:lnTo>
                  <a:pt x="326" y="412"/>
                </a:lnTo>
                <a:lnTo>
                  <a:pt x="332" y="408"/>
                </a:lnTo>
                <a:lnTo>
                  <a:pt x="340" y="406"/>
                </a:lnTo>
                <a:lnTo>
                  <a:pt x="340" y="406"/>
                </a:lnTo>
                <a:lnTo>
                  <a:pt x="348" y="408"/>
                </a:lnTo>
                <a:lnTo>
                  <a:pt x="354" y="410"/>
                </a:lnTo>
                <a:lnTo>
                  <a:pt x="360" y="414"/>
                </a:lnTo>
                <a:lnTo>
                  <a:pt x="364" y="418"/>
                </a:lnTo>
                <a:lnTo>
                  <a:pt x="364" y="418"/>
                </a:lnTo>
                <a:lnTo>
                  <a:pt x="368" y="424"/>
                </a:lnTo>
                <a:lnTo>
                  <a:pt x="370" y="432"/>
                </a:lnTo>
                <a:lnTo>
                  <a:pt x="372" y="450"/>
                </a:lnTo>
                <a:lnTo>
                  <a:pt x="372" y="548"/>
                </a:lnTo>
                <a:close/>
                <a:moveTo>
                  <a:pt x="492" y="500"/>
                </a:moveTo>
                <a:lnTo>
                  <a:pt x="430" y="500"/>
                </a:lnTo>
                <a:lnTo>
                  <a:pt x="430" y="534"/>
                </a:lnTo>
                <a:lnTo>
                  <a:pt x="430" y="534"/>
                </a:lnTo>
                <a:lnTo>
                  <a:pt x="430" y="546"/>
                </a:lnTo>
                <a:lnTo>
                  <a:pt x="432" y="552"/>
                </a:lnTo>
                <a:lnTo>
                  <a:pt x="432" y="552"/>
                </a:lnTo>
                <a:lnTo>
                  <a:pt x="438" y="556"/>
                </a:lnTo>
                <a:lnTo>
                  <a:pt x="444" y="558"/>
                </a:lnTo>
                <a:lnTo>
                  <a:pt x="444" y="558"/>
                </a:lnTo>
                <a:lnTo>
                  <a:pt x="450" y="556"/>
                </a:lnTo>
                <a:lnTo>
                  <a:pt x="456" y="554"/>
                </a:lnTo>
                <a:lnTo>
                  <a:pt x="456" y="554"/>
                </a:lnTo>
                <a:lnTo>
                  <a:pt x="458" y="546"/>
                </a:lnTo>
                <a:lnTo>
                  <a:pt x="458" y="534"/>
                </a:lnTo>
                <a:lnTo>
                  <a:pt x="458" y="522"/>
                </a:lnTo>
                <a:lnTo>
                  <a:pt x="492" y="522"/>
                </a:lnTo>
                <a:lnTo>
                  <a:pt x="492" y="534"/>
                </a:lnTo>
                <a:lnTo>
                  <a:pt x="492" y="534"/>
                </a:lnTo>
                <a:lnTo>
                  <a:pt x="492" y="548"/>
                </a:lnTo>
                <a:lnTo>
                  <a:pt x="488" y="558"/>
                </a:lnTo>
                <a:lnTo>
                  <a:pt x="484" y="568"/>
                </a:lnTo>
                <a:lnTo>
                  <a:pt x="480" y="574"/>
                </a:lnTo>
                <a:lnTo>
                  <a:pt x="480" y="574"/>
                </a:lnTo>
                <a:lnTo>
                  <a:pt x="472" y="580"/>
                </a:lnTo>
                <a:lnTo>
                  <a:pt x="464" y="586"/>
                </a:lnTo>
                <a:lnTo>
                  <a:pt x="454" y="588"/>
                </a:lnTo>
                <a:lnTo>
                  <a:pt x="444" y="588"/>
                </a:lnTo>
                <a:lnTo>
                  <a:pt x="444" y="588"/>
                </a:lnTo>
                <a:lnTo>
                  <a:pt x="432" y="588"/>
                </a:lnTo>
                <a:lnTo>
                  <a:pt x="424" y="584"/>
                </a:lnTo>
                <a:lnTo>
                  <a:pt x="416" y="580"/>
                </a:lnTo>
                <a:lnTo>
                  <a:pt x="408" y="574"/>
                </a:lnTo>
                <a:lnTo>
                  <a:pt x="408" y="574"/>
                </a:lnTo>
                <a:lnTo>
                  <a:pt x="404" y="566"/>
                </a:lnTo>
                <a:lnTo>
                  <a:pt x="400" y="558"/>
                </a:lnTo>
                <a:lnTo>
                  <a:pt x="398" y="546"/>
                </a:lnTo>
                <a:lnTo>
                  <a:pt x="396" y="534"/>
                </a:lnTo>
                <a:lnTo>
                  <a:pt x="396" y="456"/>
                </a:lnTo>
                <a:lnTo>
                  <a:pt x="396" y="456"/>
                </a:lnTo>
                <a:lnTo>
                  <a:pt x="398" y="446"/>
                </a:lnTo>
                <a:lnTo>
                  <a:pt x="400" y="436"/>
                </a:lnTo>
                <a:lnTo>
                  <a:pt x="404" y="426"/>
                </a:lnTo>
                <a:lnTo>
                  <a:pt x="410" y="420"/>
                </a:lnTo>
                <a:lnTo>
                  <a:pt x="410" y="420"/>
                </a:lnTo>
                <a:lnTo>
                  <a:pt x="418" y="412"/>
                </a:lnTo>
                <a:lnTo>
                  <a:pt x="426" y="408"/>
                </a:lnTo>
                <a:lnTo>
                  <a:pt x="436" y="406"/>
                </a:lnTo>
                <a:lnTo>
                  <a:pt x="446" y="404"/>
                </a:lnTo>
                <a:lnTo>
                  <a:pt x="446" y="404"/>
                </a:lnTo>
                <a:lnTo>
                  <a:pt x="456" y="406"/>
                </a:lnTo>
                <a:lnTo>
                  <a:pt x="466" y="408"/>
                </a:lnTo>
                <a:lnTo>
                  <a:pt x="474" y="412"/>
                </a:lnTo>
                <a:lnTo>
                  <a:pt x="480" y="418"/>
                </a:lnTo>
                <a:lnTo>
                  <a:pt x="480" y="418"/>
                </a:lnTo>
                <a:lnTo>
                  <a:pt x="486" y="426"/>
                </a:lnTo>
                <a:lnTo>
                  <a:pt x="488" y="434"/>
                </a:lnTo>
                <a:lnTo>
                  <a:pt x="492" y="444"/>
                </a:lnTo>
                <a:lnTo>
                  <a:pt x="492" y="456"/>
                </a:lnTo>
                <a:lnTo>
                  <a:pt x="492" y="500"/>
                </a:lnTo>
                <a:close/>
                <a:moveTo>
                  <a:pt x="444" y="436"/>
                </a:moveTo>
                <a:lnTo>
                  <a:pt x="444" y="436"/>
                </a:lnTo>
                <a:lnTo>
                  <a:pt x="438" y="436"/>
                </a:lnTo>
                <a:lnTo>
                  <a:pt x="434" y="440"/>
                </a:lnTo>
                <a:lnTo>
                  <a:pt x="434" y="440"/>
                </a:lnTo>
                <a:lnTo>
                  <a:pt x="430" y="446"/>
                </a:lnTo>
                <a:lnTo>
                  <a:pt x="430" y="456"/>
                </a:lnTo>
                <a:lnTo>
                  <a:pt x="430" y="474"/>
                </a:lnTo>
                <a:lnTo>
                  <a:pt x="458" y="474"/>
                </a:lnTo>
                <a:lnTo>
                  <a:pt x="458" y="456"/>
                </a:lnTo>
                <a:lnTo>
                  <a:pt x="458" y="456"/>
                </a:lnTo>
                <a:lnTo>
                  <a:pt x="458" y="446"/>
                </a:lnTo>
                <a:lnTo>
                  <a:pt x="456" y="440"/>
                </a:lnTo>
                <a:lnTo>
                  <a:pt x="456" y="440"/>
                </a:lnTo>
                <a:lnTo>
                  <a:pt x="450" y="436"/>
                </a:lnTo>
                <a:lnTo>
                  <a:pt x="444" y="436"/>
                </a:lnTo>
                <a:lnTo>
                  <a:pt x="444" y="436"/>
                </a:lnTo>
                <a:close/>
                <a:moveTo>
                  <a:pt x="324" y="434"/>
                </a:moveTo>
                <a:lnTo>
                  <a:pt x="324" y="434"/>
                </a:lnTo>
                <a:lnTo>
                  <a:pt x="318" y="436"/>
                </a:lnTo>
                <a:lnTo>
                  <a:pt x="318" y="436"/>
                </a:lnTo>
                <a:lnTo>
                  <a:pt x="312" y="442"/>
                </a:lnTo>
                <a:lnTo>
                  <a:pt x="312" y="550"/>
                </a:lnTo>
                <a:lnTo>
                  <a:pt x="312" y="550"/>
                </a:lnTo>
                <a:lnTo>
                  <a:pt x="318" y="556"/>
                </a:lnTo>
                <a:lnTo>
                  <a:pt x="318" y="556"/>
                </a:lnTo>
                <a:lnTo>
                  <a:pt x="326" y="558"/>
                </a:lnTo>
                <a:lnTo>
                  <a:pt x="326" y="558"/>
                </a:lnTo>
                <a:lnTo>
                  <a:pt x="332" y="558"/>
                </a:lnTo>
                <a:lnTo>
                  <a:pt x="336" y="554"/>
                </a:lnTo>
                <a:lnTo>
                  <a:pt x="336" y="554"/>
                </a:lnTo>
                <a:lnTo>
                  <a:pt x="338" y="550"/>
                </a:lnTo>
                <a:lnTo>
                  <a:pt x="338" y="542"/>
                </a:lnTo>
                <a:lnTo>
                  <a:pt x="338" y="452"/>
                </a:lnTo>
                <a:lnTo>
                  <a:pt x="338" y="452"/>
                </a:lnTo>
                <a:lnTo>
                  <a:pt x="338" y="444"/>
                </a:lnTo>
                <a:lnTo>
                  <a:pt x="334" y="440"/>
                </a:lnTo>
                <a:lnTo>
                  <a:pt x="334" y="440"/>
                </a:lnTo>
                <a:lnTo>
                  <a:pt x="330" y="436"/>
                </a:lnTo>
                <a:lnTo>
                  <a:pt x="324" y="434"/>
                </a:lnTo>
                <a:lnTo>
                  <a:pt x="324" y="434"/>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8" name="Freeform 47"/>
          <p:cNvSpPr>
            <a:spLocks noEditPoints="1"/>
          </p:cNvSpPr>
          <p:nvPr/>
        </p:nvSpPr>
        <p:spPr bwMode="auto">
          <a:xfrm>
            <a:off x="1624248" y="3463329"/>
            <a:ext cx="246007" cy="452427"/>
          </a:xfrm>
          <a:custGeom>
            <a:avLst/>
            <a:gdLst>
              <a:gd name="T0" fmla="*/ 36 w 348"/>
              <a:gd name="T1" fmla="*/ 0 h 640"/>
              <a:gd name="T2" fmla="*/ 28 w 348"/>
              <a:gd name="T3" fmla="*/ 0 h 640"/>
              <a:gd name="T4" fmla="*/ 16 w 348"/>
              <a:gd name="T5" fmla="*/ 6 h 640"/>
              <a:gd name="T6" fmla="*/ 6 w 348"/>
              <a:gd name="T7" fmla="*/ 14 h 640"/>
              <a:gd name="T8" fmla="*/ 0 w 348"/>
              <a:gd name="T9" fmla="*/ 28 h 640"/>
              <a:gd name="T10" fmla="*/ 0 w 348"/>
              <a:gd name="T11" fmla="*/ 604 h 640"/>
              <a:gd name="T12" fmla="*/ 0 w 348"/>
              <a:gd name="T13" fmla="*/ 612 h 640"/>
              <a:gd name="T14" fmla="*/ 6 w 348"/>
              <a:gd name="T15" fmla="*/ 624 h 640"/>
              <a:gd name="T16" fmla="*/ 16 w 348"/>
              <a:gd name="T17" fmla="*/ 634 h 640"/>
              <a:gd name="T18" fmla="*/ 28 w 348"/>
              <a:gd name="T19" fmla="*/ 638 h 640"/>
              <a:gd name="T20" fmla="*/ 312 w 348"/>
              <a:gd name="T21" fmla="*/ 640 h 640"/>
              <a:gd name="T22" fmla="*/ 320 w 348"/>
              <a:gd name="T23" fmla="*/ 638 h 640"/>
              <a:gd name="T24" fmla="*/ 332 w 348"/>
              <a:gd name="T25" fmla="*/ 634 h 640"/>
              <a:gd name="T26" fmla="*/ 342 w 348"/>
              <a:gd name="T27" fmla="*/ 624 h 640"/>
              <a:gd name="T28" fmla="*/ 346 w 348"/>
              <a:gd name="T29" fmla="*/ 612 h 640"/>
              <a:gd name="T30" fmla="*/ 348 w 348"/>
              <a:gd name="T31" fmla="*/ 34 h 640"/>
              <a:gd name="T32" fmla="*/ 346 w 348"/>
              <a:gd name="T33" fmla="*/ 28 h 640"/>
              <a:gd name="T34" fmla="*/ 342 w 348"/>
              <a:gd name="T35" fmla="*/ 14 h 640"/>
              <a:gd name="T36" fmla="*/ 332 w 348"/>
              <a:gd name="T37" fmla="*/ 6 h 640"/>
              <a:gd name="T38" fmla="*/ 320 w 348"/>
              <a:gd name="T39" fmla="*/ 0 h 640"/>
              <a:gd name="T40" fmla="*/ 312 w 348"/>
              <a:gd name="T41" fmla="*/ 0 h 640"/>
              <a:gd name="T42" fmla="*/ 218 w 348"/>
              <a:gd name="T43" fmla="*/ 34 h 640"/>
              <a:gd name="T44" fmla="*/ 222 w 348"/>
              <a:gd name="T45" fmla="*/ 34 h 640"/>
              <a:gd name="T46" fmla="*/ 228 w 348"/>
              <a:gd name="T47" fmla="*/ 40 h 640"/>
              <a:gd name="T48" fmla="*/ 228 w 348"/>
              <a:gd name="T49" fmla="*/ 44 h 640"/>
              <a:gd name="T50" fmla="*/ 224 w 348"/>
              <a:gd name="T51" fmla="*/ 50 h 640"/>
              <a:gd name="T52" fmla="*/ 218 w 348"/>
              <a:gd name="T53" fmla="*/ 54 h 640"/>
              <a:gd name="T54" fmla="*/ 130 w 348"/>
              <a:gd name="T55" fmla="*/ 54 h 640"/>
              <a:gd name="T56" fmla="*/ 122 w 348"/>
              <a:gd name="T57" fmla="*/ 50 h 640"/>
              <a:gd name="T58" fmla="*/ 120 w 348"/>
              <a:gd name="T59" fmla="*/ 44 h 640"/>
              <a:gd name="T60" fmla="*/ 120 w 348"/>
              <a:gd name="T61" fmla="*/ 40 h 640"/>
              <a:gd name="T62" fmla="*/ 126 w 348"/>
              <a:gd name="T63" fmla="*/ 34 h 640"/>
              <a:gd name="T64" fmla="*/ 130 w 348"/>
              <a:gd name="T65" fmla="*/ 34 h 640"/>
              <a:gd name="T66" fmla="*/ 174 w 348"/>
              <a:gd name="T67" fmla="*/ 624 h 640"/>
              <a:gd name="T68" fmla="*/ 162 w 348"/>
              <a:gd name="T69" fmla="*/ 622 h 640"/>
              <a:gd name="T70" fmla="*/ 146 w 348"/>
              <a:gd name="T71" fmla="*/ 606 h 640"/>
              <a:gd name="T72" fmla="*/ 144 w 348"/>
              <a:gd name="T73" fmla="*/ 594 h 640"/>
              <a:gd name="T74" fmla="*/ 144 w 348"/>
              <a:gd name="T75" fmla="*/ 588 h 640"/>
              <a:gd name="T76" fmla="*/ 152 w 348"/>
              <a:gd name="T77" fmla="*/ 572 h 640"/>
              <a:gd name="T78" fmla="*/ 168 w 348"/>
              <a:gd name="T79" fmla="*/ 564 h 640"/>
              <a:gd name="T80" fmla="*/ 174 w 348"/>
              <a:gd name="T81" fmla="*/ 564 h 640"/>
              <a:gd name="T82" fmla="*/ 186 w 348"/>
              <a:gd name="T83" fmla="*/ 566 h 640"/>
              <a:gd name="T84" fmla="*/ 202 w 348"/>
              <a:gd name="T85" fmla="*/ 582 h 640"/>
              <a:gd name="T86" fmla="*/ 204 w 348"/>
              <a:gd name="T87" fmla="*/ 594 h 640"/>
              <a:gd name="T88" fmla="*/ 204 w 348"/>
              <a:gd name="T89" fmla="*/ 600 h 640"/>
              <a:gd name="T90" fmla="*/ 194 w 348"/>
              <a:gd name="T91" fmla="*/ 616 h 640"/>
              <a:gd name="T92" fmla="*/ 180 w 348"/>
              <a:gd name="T93" fmla="*/ 624 h 640"/>
              <a:gd name="T94" fmla="*/ 174 w 348"/>
              <a:gd name="T95" fmla="*/ 624 h 640"/>
              <a:gd name="T96" fmla="*/ 18 w 348"/>
              <a:gd name="T97" fmla="*/ 552 h 640"/>
              <a:gd name="T98" fmla="*/ 330 w 348"/>
              <a:gd name="T99" fmla="*/ 88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8" h="640">
                <a:moveTo>
                  <a:pt x="312" y="0"/>
                </a:moveTo>
                <a:lnTo>
                  <a:pt x="36" y="0"/>
                </a:lnTo>
                <a:lnTo>
                  <a:pt x="36" y="0"/>
                </a:lnTo>
                <a:lnTo>
                  <a:pt x="28" y="0"/>
                </a:lnTo>
                <a:lnTo>
                  <a:pt x="22" y="2"/>
                </a:lnTo>
                <a:lnTo>
                  <a:pt x="16" y="6"/>
                </a:lnTo>
                <a:lnTo>
                  <a:pt x="10" y="10"/>
                </a:lnTo>
                <a:lnTo>
                  <a:pt x="6" y="14"/>
                </a:lnTo>
                <a:lnTo>
                  <a:pt x="2" y="20"/>
                </a:lnTo>
                <a:lnTo>
                  <a:pt x="0" y="28"/>
                </a:lnTo>
                <a:lnTo>
                  <a:pt x="0" y="34"/>
                </a:lnTo>
                <a:lnTo>
                  <a:pt x="0" y="604"/>
                </a:lnTo>
                <a:lnTo>
                  <a:pt x="0" y="604"/>
                </a:lnTo>
                <a:lnTo>
                  <a:pt x="0" y="612"/>
                </a:lnTo>
                <a:lnTo>
                  <a:pt x="2" y="618"/>
                </a:lnTo>
                <a:lnTo>
                  <a:pt x="6" y="624"/>
                </a:lnTo>
                <a:lnTo>
                  <a:pt x="10" y="628"/>
                </a:lnTo>
                <a:lnTo>
                  <a:pt x="16" y="634"/>
                </a:lnTo>
                <a:lnTo>
                  <a:pt x="22" y="636"/>
                </a:lnTo>
                <a:lnTo>
                  <a:pt x="28" y="638"/>
                </a:lnTo>
                <a:lnTo>
                  <a:pt x="36" y="640"/>
                </a:lnTo>
                <a:lnTo>
                  <a:pt x="312" y="640"/>
                </a:lnTo>
                <a:lnTo>
                  <a:pt x="312" y="640"/>
                </a:lnTo>
                <a:lnTo>
                  <a:pt x="320" y="638"/>
                </a:lnTo>
                <a:lnTo>
                  <a:pt x="326" y="636"/>
                </a:lnTo>
                <a:lnTo>
                  <a:pt x="332" y="634"/>
                </a:lnTo>
                <a:lnTo>
                  <a:pt x="338" y="628"/>
                </a:lnTo>
                <a:lnTo>
                  <a:pt x="342" y="624"/>
                </a:lnTo>
                <a:lnTo>
                  <a:pt x="344" y="618"/>
                </a:lnTo>
                <a:lnTo>
                  <a:pt x="346" y="612"/>
                </a:lnTo>
                <a:lnTo>
                  <a:pt x="348" y="604"/>
                </a:lnTo>
                <a:lnTo>
                  <a:pt x="348" y="34"/>
                </a:lnTo>
                <a:lnTo>
                  <a:pt x="348" y="34"/>
                </a:lnTo>
                <a:lnTo>
                  <a:pt x="346" y="28"/>
                </a:lnTo>
                <a:lnTo>
                  <a:pt x="344" y="20"/>
                </a:lnTo>
                <a:lnTo>
                  <a:pt x="342" y="14"/>
                </a:lnTo>
                <a:lnTo>
                  <a:pt x="338" y="10"/>
                </a:lnTo>
                <a:lnTo>
                  <a:pt x="332" y="6"/>
                </a:lnTo>
                <a:lnTo>
                  <a:pt x="326" y="2"/>
                </a:lnTo>
                <a:lnTo>
                  <a:pt x="320" y="0"/>
                </a:lnTo>
                <a:lnTo>
                  <a:pt x="312" y="0"/>
                </a:lnTo>
                <a:lnTo>
                  <a:pt x="312" y="0"/>
                </a:lnTo>
                <a:close/>
                <a:moveTo>
                  <a:pt x="130" y="34"/>
                </a:moveTo>
                <a:lnTo>
                  <a:pt x="218" y="34"/>
                </a:lnTo>
                <a:lnTo>
                  <a:pt x="218" y="34"/>
                </a:lnTo>
                <a:lnTo>
                  <a:pt x="222" y="34"/>
                </a:lnTo>
                <a:lnTo>
                  <a:pt x="224" y="36"/>
                </a:lnTo>
                <a:lnTo>
                  <a:pt x="228" y="40"/>
                </a:lnTo>
                <a:lnTo>
                  <a:pt x="228" y="44"/>
                </a:lnTo>
                <a:lnTo>
                  <a:pt x="228" y="44"/>
                </a:lnTo>
                <a:lnTo>
                  <a:pt x="228" y="48"/>
                </a:lnTo>
                <a:lnTo>
                  <a:pt x="224" y="50"/>
                </a:lnTo>
                <a:lnTo>
                  <a:pt x="222" y="54"/>
                </a:lnTo>
                <a:lnTo>
                  <a:pt x="218" y="54"/>
                </a:lnTo>
                <a:lnTo>
                  <a:pt x="130" y="54"/>
                </a:lnTo>
                <a:lnTo>
                  <a:pt x="130" y="54"/>
                </a:lnTo>
                <a:lnTo>
                  <a:pt x="126" y="54"/>
                </a:lnTo>
                <a:lnTo>
                  <a:pt x="122" y="50"/>
                </a:lnTo>
                <a:lnTo>
                  <a:pt x="120" y="48"/>
                </a:lnTo>
                <a:lnTo>
                  <a:pt x="120" y="44"/>
                </a:lnTo>
                <a:lnTo>
                  <a:pt x="120" y="44"/>
                </a:lnTo>
                <a:lnTo>
                  <a:pt x="120" y="40"/>
                </a:lnTo>
                <a:lnTo>
                  <a:pt x="122" y="36"/>
                </a:lnTo>
                <a:lnTo>
                  <a:pt x="126" y="34"/>
                </a:lnTo>
                <a:lnTo>
                  <a:pt x="130" y="34"/>
                </a:lnTo>
                <a:lnTo>
                  <a:pt x="130" y="34"/>
                </a:lnTo>
                <a:close/>
                <a:moveTo>
                  <a:pt x="174" y="624"/>
                </a:moveTo>
                <a:lnTo>
                  <a:pt x="174" y="624"/>
                </a:lnTo>
                <a:lnTo>
                  <a:pt x="168" y="624"/>
                </a:lnTo>
                <a:lnTo>
                  <a:pt x="162" y="622"/>
                </a:lnTo>
                <a:lnTo>
                  <a:pt x="152" y="616"/>
                </a:lnTo>
                <a:lnTo>
                  <a:pt x="146" y="606"/>
                </a:lnTo>
                <a:lnTo>
                  <a:pt x="144" y="600"/>
                </a:lnTo>
                <a:lnTo>
                  <a:pt x="144" y="594"/>
                </a:lnTo>
                <a:lnTo>
                  <a:pt x="144" y="594"/>
                </a:lnTo>
                <a:lnTo>
                  <a:pt x="144" y="588"/>
                </a:lnTo>
                <a:lnTo>
                  <a:pt x="146" y="582"/>
                </a:lnTo>
                <a:lnTo>
                  <a:pt x="152" y="572"/>
                </a:lnTo>
                <a:lnTo>
                  <a:pt x="162" y="566"/>
                </a:lnTo>
                <a:lnTo>
                  <a:pt x="168" y="564"/>
                </a:lnTo>
                <a:lnTo>
                  <a:pt x="174" y="564"/>
                </a:lnTo>
                <a:lnTo>
                  <a:pt x="174" y="564"/>
                </a:lnTo>
                <a:lnTo>
                  <a:pt x="180" y="564"/>
                </a:lnTo>
                <a:lnTo>
                  <a:pt x="186" y="566"/>
                </a:lnTo>
                <a:lnTo>
                  <a:pt x="194" y="572"/>
                </a:lnTo>
                <a:lnTo>
                  <a:pt x="202" y="582"/>
                </a:lnTo>
                <a:lnTo>
                  <a:pt x="204" y="588"/>
                </a:lnTo>
                <a:lnTo>
                  <a:pt x="204" y="594"/>
                </a:lnTo>
                <a:lnTo>
                  <a:pt x="204" y="594"/>
                </a:lnTo>
                <a:lnTo>
                  <a:pt x="204" y="600"/>
                </a:lnTo>
                <a:lnTo>
                  <a:pt x="202" y="606"/>
                </a:lnTo>
                <a:lnTo>
                  <a:pt x="194" y="616"/>
                </a:lnTo>
                <a:lnTo>
                  <a:pt x="186" y="622"/>
                </a:lnTo>
                <a:lnTo>
                  <a:pt x="180" y="624"/>
                </a:lnTo>
                <a:lnTo>
                  <a:pt x="174" y="624"/>
                </a:lnTo>
                <a:lnTo>
                  <a:pt x="174" y="624"/>
                </a:lnTo>
                <a:close/>
                <a:moveTo>
                  <a:pt x="330" y="552"/>
                </a:moveTo>
                <a:lnTo>
                  <a:pt x="18" y="552"/>
                </a:lnTo>
                <a:lnTo>
                  <a:pt x="18" y="88"/>
                </a:lnTo>
                <a:lnTo>
                  <a:pt x="330" y="88"/>
                </a:lnTo>
                <a:lnTo>
                  <a:pt x="330" y="552"/>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9" name="Title 1"/>
          <p:cNvSpPr txBox="1">
            <a:spLocks/>
          </p:cNvSpPr>
          <p:nvPr/>
        </p:nvSpPr>
        <p:spPr>
          <a:xfrm>
            <a:off x="588035" y="4629150"/>
            <a:ext cx="8251166" cy="304800"/>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sz="1100" dirty="0" smtClean="0">
                <a:solidFill>
                  <a:schemeClr val="tx1">
                    <a:lumMod val="75000"/>
                    <a:lumOff val="25000"/>
                  </a:schemeClr>
                </a:solidFill>
                <a:latin typeface="Calibri" panose="020F0502020204030204" pitchFamily="34" charset="0"/>
                <a:ea typeface="+mj-ea"/>
                <a:cs typeface="+mj-cs"/>
              </a:rPr>
              <a:t>Images used in this presentation may not be reused without explicit written permission from the WSDA Communications Office</a:t>
            </a:r>
            <a:endParaRPr kumimoji="0" lang="id-ID" sz="1100" b="0" i="0" u="none" strike="noStrike" kern="1200" cap="none" spc="0" normalizeH="0" baseline="0" noProof="0" dirty="0" smtClean="0">
              <a:ln>
                <a:noFill/>
              </a:ln>
              <a:solidFill>
                <a:schemeClr val="tx1">
                  <a:lumMod val="75000"/>
                  <a:lumOff val="25000"/>
                </a:schemeClr>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7351604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228600" y="665630"/>
            <a:ext cx="8686800" cy="4267199"/>
          </a:xfrm>
          <a:prstGeom prst="rect">
            <a:avLst/>
          </a:prstGeom>
          <a:solidFill>
            <a:srgbClr val="D0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a:p>
          <a:p>
            <a:pPr algn="ctr"/>
            <a:endParaRPr lang="en-US" dirty="0"/>
          </a:p>
          <a:p>
            <a:pPr algn="ctr"/>
            <a:endParaRPr lang="en-US" dirty="0"/>
          </a:p>
          <a:p>
            <a:pPr algn="ctr"/>
            <a:endParaRPr lang="en-US" dirty="0"/>
          </a:p>
          <a:p>
            <a:pPr algn="ctr"/>
            <a:r>
              <a:rPr lang="en-US" dirty="0"/>
              <a:t>Image</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0371" b="13985"/>
          <a:stretch/>
        </p:blipFill>
        <p:spPr>
          <a:xfrm flipH="1">
            <a:off x="228600" y="657124"/>
            <a:ext cx="8686800" cy="4276826"/>
          </a:xfrm>
          <a:prstGeom prst="rect">
            <a:avLst/>
          </a:prstGeom>
        </p:spPr>
      </p:pic>
      <p:sp>
        <p:nvSpPr>
          <p:cNvPr id="9" name="Rectangle 8"/>
          <p:cNvSpPr/>
          <p:nvPr/>
        </p:nvSpPr>
        <p:spPr>
          <a:xfrm>
            <a:off x="4038600" y="2190750"/>
            <a:ext cx="4656859" cy="2246769"/>
          </a:xfrm>
          <a:prstGeom prst="rect">
            <a:avLst/>
          </a:prstGeom>
          <a:solidFill>
            <a:schemeClr val="tx1">
              <a:lumMod val="85000"/>
              <a:lumOff val="1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28601" y="92057"/>
            <a:ext cx="8842011" cy="523220"/>
          </a:xfrm>
          <a:prstGeom prst="rect">
            <a:avLst/>
          </a:prstGeom>
          <a:noFill/>
        </p:spPr>
        <p:txBody>
          <a:bodyPr wrap="square" rtlCol="0">
            <a:spAutoFit/>
          </a:bodyPr>
          <a:lstStyle/>
          <a:p>
            <a:r>
              <a:rPr lang="en-US" sz="2800" b="1" kern="100" dirty="0">
                <a:solidFill>
                  <a:srgbClr val="1F4C63"/>
                </a:solidFill>
                <a:latin typeface="Cambria" panose="02040503050406030204" pitchFamily="18" charset="0"/>
                <a:ea typeface="+mj-ea"/>
                <a:cs typeface="Microsoft Sans Serif" panose="020B0604020202020204" pitchFamily="34" charset="0"/>
              </a:rPr>
              <a:t>Thank You</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48600" y="133904"/>
            <a:ext cx="1048870" cy="439527"/>
          </a:xfrm>
          <a:prstGeom prst="rect">
            <a:avLst/>
          </a:prstGeom>
        </p:spPr>
      </p:pic>
      <p:sp>
        <p:nvSpPr>
          <p:cNvPr id="51" name="Rectangle 50"/>
          <p:cNvSpPr/>
          <p:nvPr/>
        </p:nvSpPr>
        <p:spPr>
          <a:xfrm>
            <a:off x="4357254" y="2436970"/>
            <a:ext cx="4210050" cy="1754326"/>
          </a:xfrm>
          <a:prstGeom prst="rect">
            <a:avLst/>
          </a:prstGeom>
          <a:effectLst/>
        </p:spPr>
        <p:txBody>
          <a:bodyPr wrap="square">
            <a:spAutoFit/>
          </a:bodyPr>
          <a:lstStyle/>
          <a:p>
            <a:r>
              <a:rPr lang="en-US" dirty="0">
                <a:solidFill>
                  <a:schemeClr val="bg1"/>
                </a:solidFill>
                <a:latin typeface="Calibri" panose="020F0502020204030204" pitchFamily="34" charset="0"/>
              </a:rPr>
              <a:t>…the  legislature  intends  by  this  act  to  initiate  a concerted  effort  to  protect  and  expand  the  habitat  upon  which pollinators  depend… promoting practices to ensure sustainable, healthy populations of managed and native pollinators.</a:t>
            </a:r>
            <a:endParaRPr lang="en-US" dirty="0">
              <a:solidFill>
                <a:schemeClr val="bg1"/>
              </a:solidFill>
              <a:latin typeface="Calibri" panose="020F0502020204030204" pitchFamily="34" charset="0"/>
              <a:cs typeface="Georgia"/>
            </a:endParaRPr>
          </a:p>
        </p:txBody>
      </p:sp>
      <p:sp>
        <p:nvSpPr>
          <p:cNvPr id="52" name="L-Shape 51"/>
          <p:cNvSpPr/>
          <p:nvPr/>
        </p:nvSpPr>
        <p:spPr>
          <a:xfrm flipV="1">
            <a:off x="3976254" y="2138390"/>
            <a:ext cx="381000" cy="381000"/>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53" name="L-Shape 52"/>
          <p:cNvSpPr/>
          <p:nvPr/>
        </p:nvSpPr>
        <p:spPr>
          <a:xfrm rot="10800000" flipV="1">
            <a:off x="8379961" y="4081694"/>
            <a:ext cx="381000" cy="381000"/>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Tree>
    <p:extLst>
      <p:ext uri="{BB962C8B-B14F-4D97-AF65-F5344CB8AC3E}">
        <p14:creationId xmlns:p14="http://schemas.microsoft.com/office/powerpoint/2010/main" val="7931092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28600" y="666750"/>
            <a:ext cx="8686799"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5" name="TextBox 14"/>
          <p:cNvSpPr txBox="1"/>
          <p:nvPr/>
        </p:nvSpPr>
        <p:spPr>
          <a:xfrm>
            <a:off x="228600" y="92057"/>
            <a:ext cx="8842011" cy="523220"/>
          </a:xfrm>
          <a:prstGeom prst="rect">
            <a:avLst/>
          </a:prstGeom>
          <a:noFill/>
        </p:spPr>
        <p:txBody>
          <a:bodyPr wrap="square" rtlCol="0">
            <a:spAutoFit/>
          </a:bodyPr>
          <a:lstStyle/>
          <a:p>
            <a:r>
              <a:rPr lang="en-US" sz="2800" b="1" kern="100" dirty="0" smtClean="0">
                <a:solidFill>
                  <a:srgbClr val="1F4C63"/>
                </a:solidFill>
                <a:latin typeface="Cambria" panose="02040503050406030204" pitchFamily="18" charset="0"/>
                <a:cs typeface="Microsoft Sans Serif" panose="020B0604020202020204" pitchFamily="34" charset="0"/>
              </a:rPr>
              <a:t>What are pollinators?</a:t>
            </a:r>
            <a:endParaRPr lang="en-US" sz="2800" b="1" kern="100" dirty="0">
              <a:solidFill>
                <a:srgbClr val="1F4C63"/>
              </a:solidFill>
              <a:latin typeface="Cambria" panose="02040503050406030204" pitchFamily="18" charset="0"/>
              <a:ea typeface="+mj-ea"/>
              <a:cs typeface="Microsoft Sans Serif" panose="020B0604020202020204" pitchFamily="34" charset="0"/>
            </a:endParaRPr>
          </a:p>
        </p:txBody>
      </p:sp>
      <p:sp>
        <p:nvSpPr>
          <p:cNvPr id="14" name="Title 1"/>
          <p:cNvSpPr txBox="1">
            <a:spLocks/>
          </p:cNvSpPr>
          <p:nvPr/>
        </p:nvSpPr>
        <p:spPr>
          <a:xfrm>
            <a:off x="554755" y="762900"/>
            <a:ext cx="4094850" cy="4171049"/>
          </a:xfrm>
          <a:prstGeom prst="rect">
            <a:avLst/>
          </a:prstGeom>
        </p:spPr>
        <p:txBody>
          <a:bodyPr vert="horz" lIns="91440" tIns="45720" rIns="91440" bIns="45720" rtlCol="0" anchor="t" anchorCtr="0">
            <a:noAutofit/>
          </a:bodyPr>
          <a:lstStyle/>
          <a:p>
            <a:pPr marL="228600" indent="-228600">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ea typeface="+mj-ea"/>
                <a:cs typeface="+mj-cs"/>
              </a:rPr>
              <a:t>An organism that moves pollen from the anther of a flower to the stigma of another </a:t>
            </a:r>
            <a:r>
              <a:rPr lang="en-US" sz="2000" dirty="0" smtClean="0">
                <a:solidFill>
                  <a:schemeClr val="tx1">
                    <a:lumMod val="75000"/>
                    <a:lumOff val="25000"/>
                  </a:schemeClr>
                </a:solidFill>
                <a:latin typeface="Calibri" panose="020F0502020204030204" pitchFamily="34" charset="0"/>
                <a:ea typeface="+mj-ea"/>
                <a:cs typeface="+mj-cs"/>
              </a:rPr>
              <a:t>flower</a:t>
            </a:r>
            <a:r>
              <a:rPr lang="en-US" dirty="0" smtClean="0">
                <a:solidFill>
                  <a:schemeClr val="tx1">
                    <a:lumMod val="75000"/>
                    <a:lumOff val="25000"/>
                  </a:schemeClr>
                </a:solidFill>
                <a:latin typeface="Calibri" panose="020F0502020204030204" pitchFamily="34" charset="0"/>
                <a:ea typeface="+mj-ea"/>
                <a:cs typeface="+mj-cs"/>
              </a:rPr>
              <a:t/>
            </a:r>
            <a:br>
              <a:rPr lang="en-US" dirty="0" smtClean="0">
                <a:solidFill>
                  <a:schemeClr val="tx1">
                    <a:lumMod val="75000"/>
                    <a:lumOff val="25000"/>
                  </a:schemeClr>
                </a:solidFill>
                <a:latin typeface="Calibri" panose="020F0502020204030204" pitchFamily="34" charset="0"/>
                <a:ea typeface="+mj-ea"/>
                <a:cs typeface="+mj-cs"/>
              </a:rPr>
            </a:br>
            <a:endParaRPr lang="en-US" dirty="0" smtClean="0">
              <a:solidFill>
                <a:schemeClr val="tx1">
                  <a:lumMod val="75000"/>
                  <a:lumOff val="25000"/>
                </a:schemeClr>
              </a:solidFill>
              <a:latin typeface="Calibri" panose="020F0502020204030204" pitchFamily="34" charset="0"/>
              <a:ea typeface="+mj-ea"/>
              <a:cs typeface="+mj-cs"/>
            </a:endParaRPr>
          </a:p>
          <a:p>
            <a:pPr marL="228600" indent="-228600">
              <a:lnSpc>
                <a:spcPct val="95000"/>
              </a:lnSpc>
              <a:spcBef>
                <a:spcPct val="0"/>
              </a:spcBef>
              <a:buClr>
                <a:srgbClr val="D45F37"/>
              </a:buClr>
              <a:buFont typeface="Arial" panose="020B0604020202020204" pitchFamily="34" charset="0"/>
              <a:buChar char="•"/>
              <a:defRPr/>
            </a:pPr>
            <a:r>
              <a:rPr lang="en-US" sz="1600" dirty="0">
                <a:solidFill>
                  <a:schemeClr val="tx1">
                    <a:lumMod val="75000"/>
                    <a:lumOff val="25000"/>
                  </a:schemeClr>
                </a:solidFill>
                <a:latin typeface="Calibri" panose="020F0502020204030204" pitchFamily="34" charset="0"/>
              </a:rPr>
              <a:t>Beetles</a:t>
            </a:r>
          </a:p>
          <a:p>
            <a:pPr marL="228600" indent="-228600">
              <a:lnSpc>
                <a:spcPct val="95000"/>
              </a:lnSpc>
              <a:spcBef>
                <a:spcPct val="0"/>
              </a:spcBef>
              <a:buClr>
                <a:srgbClr val="D45F37"/>
              </a:buClr>
              <a:buFont typeface="Arial" panose="020B0604020202020204" pitchFamily="34" charset="0"/>
              <a:buChar char="•"/>
              <a:defRPr/>
            </a:pPr>
            <a:r>
              <a:rPr lang="en-US" sz="1600" dirty="0">
                <a:solidFill>
                  <a:schemeClr val="tx1">
                    <a:lumMod val="75000"/>
                    <a:lumOff val="25000"/>
                  </a:schemeClr>
                </a:solidFill>
                <a:latin typeface="Calibri" panose="020F0502020204030204" pitchFamily="34" charset="0"/>
              </a:rPr>
              <a:t>Wasps</a:t>
            </a:r>
          </a:p>
          <a:p>
            <a:pPr marL="228600" indent="-228600">
              <a:lnSpc>
                <a:spcPct val="95000"/>
              </a:lnSpc>
              <a:spcBef>
                <a:spcPct val="0"/>
              </a:spcBef>
              <a:buClr>
                <a:srgbClr val="D45F37"/>
              </a:buClr>
              <a:buFont typeface="Arial" panose="020B0604020202020204" pitchFamily="34" charset="0"/>
              <a:buChar char="•"/>
              <a:defRPr/>
            </a:pPr>
            <a:r>
              <a:rPr lang="en-US" sz="1600" dirty="0">
                <a:solidFill>
                  <a:schemeClr val="tx1">
                    <a:lumMod val="75000"/>
                    <a:lumOff val="25000"/>
                  </a:schemeClr>
                </a:solidFill>
                <a:latin typeface="Calibri" panose="020F0502020204030204" pitchFamily="34" charset="0"/>
              </a:rPr>
              <a:t>Ants</a:t>
            </a:r>
          </a:p>
          <a:p>
            <a:pPr marL="228600" indent="-228600">
              <a:lnSpc>
                <a:spcPct val="95000"/>
              </a:lnSpc>
              <a:spcBef>
                <a:spcPct val="0"/>
              </a:spcBef>
              <a:buClr>
                <a:srgbClr val="D45F37"/>
              </a:buClr>
              <a:buFont typeface="Arial" panose="020B0604020202020204" pitchFamily="34" charset="0"/>
              <a:buChar char="•"/>
              <a:defRPr/>
            </a:pPr>
            <a:r>
              <a:rPr lang="en-US" sz="1600" dirty="0">
                <a:solidFill>
                  <a:schemeClr val="tx1">
                    <a:lumMod val="75000"/>
                    <a:lumOff val="25000"/>
                  </a:schemeClr>
                </a:solidFill>
                <a:latin typeface="Calibri" panose="020F0502020204030204" pitchFamily="34" charset="0"/>
              </a:rPr>
              <a:t>Butterflies</a:t>
            </a:r>
          </a:p>
          <a:p>
            <a:pPr marL="228600" indent="-228600">
              <a:lnSpc>
                <a:spcPct val="95000"/>
              </a:lnSpc>
              <a:spcBef>
                <a:spcPct val="0"/>
              </a:spcBef>
              <a:buClr>
                <a:srgbClr val="D45F37"/>
              </a:buClr>
              <a:buFont typeface="Arial" panose="020B0604020202020204" pitchFamily="34" charset="0"/>
              <a:buChar char="•"/>
              <a:defRPr/>
            </a:pPr>
            <a:r>
              <a:rPr lang="en-US" sz="1600" dirty="0">
                <a:solidFill>
                  <a:schemeClr val="tx1">
                    <a:lumMod val="75000"/>
                    <a:lumOff val="25000"/>
                  </a:schemeClr>
                </a:solidFill>
                <a:latin typeface="Calibri" panose="020F0502020204030204" pitchFamily="34" charset="0"/>
              </a:rPr>
              <a:t>Moths</a:t>
            </a:r>
          </a:p>
          <a:p>
            <a:pPr marL="228600" indent="-228600">
              <a:lnSpc>
                <a:spcPct val="95000"/>
              </a:lnSpc>
              <a:spcBef>
                <a:spcPct val="0"/>
              </a:spcBef>
              <a:buClr>
                <a:srgbClr val="D45F37"/>
              </a:buClr>
              <a:buFont typeface="Arial" panose="020B0604020202020204" pitchFamily="34" charset="0"/>
              <a:buChar char="•"/>
              <a:defRPr/>
            </a:pPr>
            <a:r>
              <a:rPr lang="en-US" sz="1600" dirty="0">
                <a:solidFill>
                  <a:schemeClr val="tx1">
                    <a:lumMod val="75000"/>
                    <a:lumOff val="25000"/>
                  </a:schemeClr>
                </a:solidFill>
                <a:latin typeface="Calibri" panose="020F0502020204030204" pitchFamily="34" charset="0"/>
              </a:rPr>
              <a:t>Flies</a:t>
            </a:r>
          </a:p>
          <a:p>
            <a:pPr marL="228600" indent="-228600">
              <a:lnSpc>
                <a:spcPct val="95000"/>
              </a:lnSpc>
              <a:spcBef>
                <a:spcPct val="0"/>
              </a:spcBef>
              <a:buClr>
                <a:srgbClr val="D45F37"/>
              </a:buClr>
              <a:buFont typeface="Arial" panose="020B0604020202020204" pitchFamily="34" charset="0"/>
              <a:buChar char="•"/>
              <a:defRPr/>
            </a:pPr>
            <a:r>
              <a:rPr lang="en-US" sz="1600" dirty="0">
                <a:solidFill>
                  <a:schemeClr val="tx1">
                    <a:lumMod val="75000"/>
                    <a:lumOff val="25000"/>
                  </a:schemeClr>
                </a:solidFill>
                <a:latin typeface="Calibri" panose="020F0502020204030204" pitchFamily="34" charset="0"/>
              </a:rPr>
              <a:t>Grasshoppers, crickets, and cockroaches (</a:t>
            </a:r>
            <a:r>
              <a:rPr lang="en-US" sz="1600" dirty="0" smtClean="0">
                <a:solidFill>
                  <a:schemeClr val="tx1">
                    <a:lumMod val="75000"/>
                    <a:lumOff val="25000"/>
                  </a:schemeClr>
                </a:solidFill>
                <a:latin typeface="Calibri" panose="020F0502020204030204" pitchFamily="34" charset="0"/>
              </a:rPr>
              <a:t>rarely, often accidental)</a:t>
            </a:r>
            <a:endParaRPr lang="en-US" sz="1600" dirty="0">
              <a:solidFill>
                <a:schemeClr val="tx1">
                  <a:lumMod val="75000"/>
                  <a:lumOff val="25000"/>
                </a:schemeClr>
              </a:solidFill>
              <a:latin typeface="Calibri" panose="020F0502020204030204" pitchFamily="34" charset="0"/>
            </a:endParaRPr>
          </a:p>
          <a:p>
            <a:pPr marL="228600" indent="-228600">
              <a:lnSpc>
                <a:spcPct val="95000"/>
              </a:lnSpc>
              <a:spcBef>
                <a:spcPct val="0"/>
              </a:spcBef>
              <a:buClr>
                <a:srgbClr val="D45F37"/>
              </a:buClr>
              <a:buFont typeface="Arial" panose="020B0604020202020204" pitchFamily="34" charset="0"/>
              <a:buChar char="•"/>
              <a:defRPr/>
            </a:pPr>
            <a:r>
              <a:rPr lang="en-US" sz="1600" dirty="0">
                <a:solidFill>
                  <a:schemeClr val="tx1">
                    <a:lumMod val="75000"/>
                    <a:lumOff val="25000"/>
                  </a:schemeClr>
                </a:solidFill>
                <a:latin typeface="Calibri" panose="020F0502020204030204" pitchFamily="34" charset="0"/>
              </a:rPr>
              <a:t>Birds</a:t>
            </a:r>
          </a:p>
          <a:p>
            <a:pPr marL="228600" indent="-228600">
              <a:lnSpc>
                <a:spcPct val="95000"/>
              </a:lnSpc>
              <a:spcBef>
                <a:spcPct val="0"/>
              </a:spcBef>
              <a:buClr>
                <a:srgbClr val="D45F37"/>
              </a:buClr>
              <a:buFont typeface="Arial" panose="020B0604020202020204" pitchFamily="34" charset="0"/>
              <a:buChar char="•"/>
              <a:defRPr/>
            </a:pPr>
            <a:r>
              <a:rPr lang="en-US" sz="1600" dirty="0">
                <a:solidFill>
                  <a:schemeClr val="tx1">
                    <a:lumMod val="75000"/>
                    <a:lumOff val="25000"/>
                  </a:schemeClr>
                </a:solidFill>
                <a:latin typeface="Calibri" panose="020F0502020204030204" pitchFamily="34" charset="0"/>
              </a:rPr>
              <a:t>Mammals (mostly </a:t>
            </a:r>
            <a:r>
              <a:rPr lang="en-US" sz="1600" dirty="0" smtClean="0">
                <a:solidFill>
                  <a:schemeClr val="tx1">
                    <a:lumMod val="75000"/>
                    <a:lumOff val="25000"/>
                  </a:schemeClr>
                </a:solidFill>
                <a:latin typeface="Calibri" panose="020F0502020204030204" pitchFamily="34" charset="0"/>
              </a:rPr>
              <a:t>bats and not in WA)</a:t>
            </a:r>
            <a:endParaRPr lang="en-US" sz="1600" dirty="0">
              <a:solidFill>
                <a:schemeClr val="tx1">
                  <a:lumMod val="75000"/>
                  <a:lumOff val="25000"/>
                </a:schemeClr>
              </a:solidFill>
              <a:latin typeface="Calibri" panose="020F0502020204030204" pitchFamily="34" charset="0"/>
            </a:endParaRPr>
          </a:p>
          <a:p>
            <a:pPr marL="228600" indent="-228600">
              <a:lnSpc>
                <a:spcPct val="95000"/>
              </a:lnSpc>
              <a:spcBef>
                <a:spcPct val="0"/>
              </a:spcBef>
              <a:buClr>
                <a:srgbClr val="D45F37"/>
              </a:buClr>
              <a:buFont typeface="Arial" panose="020B0604020202020204" pitchFamily="34" charset="0"/>
              <a:buChar char="•"/>
              <a:defRPr/>
            </a:pPr>
            <a:r>
              <a:rPr lang="en-US" sz="1600" dirty="0">
                <a:solidFill>
                  <a:schemeClr val="tx1">
                    <a:lumMod val="75000"/>
                    <a:lumOff val="25000"/>
                  </a:schemeClr>
                </a:solidFill>
                <a:latin typeface="Calibri" panose="020F0502020204030204" pitchFamily="34" charset="0"/>
              </a:rPr>
              <a:t>Reptiles (very </a:t>
            </a:r>
            <a:r>
              <a:rPr lang="en-US" sz="1600" dirty="0" smtClean="0">
                <a:solidFill>
                  <a:schemeClr val="tx1">
                    <a:lumMod val="75000"/>
                    <a:lumOff val="25000"/>
                  </a:schemeClr>
                </a:solidFill>
                <a:latin typeface="Calibri" panose="020F0502020204030204" pitchFamily="34" charset="0"/>
              </a:rPr>
              <a:t>rare, not in WA)</a:t>
            </a:r>
            <a:endParaRPr lang="en-US" sz="1600" dirty="0">
              <a:solidFill>
                <a:schemeClr val="tx1">
                  <a:lumMod val="75000"/>
                  <a:lumOff val="25000"/>
                </a:schemeClr>
              </a:solidFill>
              <a:latin typeface="Calibri" panose="020F0502020204030204" pitchFamily="34" charset="0"/>
            </a:endParaRPr>
          </a:p>
          <a:p>
            <a:pPr marL="228600" indent="-228600">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rPr>
              <a:t>Bees</a:t>
            </a:r>
          </a:p>
          <a:p>
            <a:pPr marR="0" lvl="0" indent="230188" algn="l" defTabSz="914400" rtl="0" eaLnBrk="1" fontAlgn="auto" latinLnBrk="0" hangingPunct="1">
              <a:spcBef>
                <a:spcPct val="0"/>
              </a:spcBef>
              <a:spcAft>
                <a:spcPts val="0"/>
              </a:spcAft>
              <a:buClr>
                <a:srgbClr val="D45F37"/>
              </a:buClr>
              <a:buSzTx/>
              <a:tabLst>
                <a:tab pos="230188" algn="l"/>
              </a:tabLst>
              <a:defRPr/>
            </a:pPr>
            <a:endParaRPr lang="en-US" sz="2400" noProof="0" dirty="0" smtClean="0">
              <a:solidFill>
                <a:schemeClr val="tx1">
                  <a:lumMod val="75000"/>
                  <a:lumOff val="25000"/>
                </a:schemeClr>
              </a:solidFill>
              <a:latin typeface="Calibri" panose="020F0502020204030204" pitchFamily="34" charset="0"/>
              <a:ea typeface="+mj-ea"/>
              <a:cs typeface="+mj-cs"/>
            </a:endParaRPr>
          </a:p>
          <a:p>
            <a:pPr marR="0" lvl="0" indent="230188" algn="l" defTabSz="914400" rtl="0" eaLnBrk="1" fontAlgn="auto" latinLnBrk="0" hangingPunct="1">
              <a:spcBef>
                <a:spcPct val="0"/>
              </a:spcBef>
              <a:spcAft>
                <a:spcPts val="0"/>
              </a:spcAft>
              <a:buClr>
                <a:srgbClr val="D45F37"/>
              </a:buClr>
              <a:buSzTx/>
              <a:tabLst>
                <a:tab pos="230188" algn="l"/>
              </a:tabLst>
              <a:defRPr/>
            </a:pPr>
            <a:endParaRPr kumimoji="0" lang="en-US" sz="2400" i="0" u="none" strike="noStrike" kern="1200" cap="none" spc="0" normalizeH="0" dirty="0" smtClean="0">
              <a:ln>
                <a:noFill/>
              </a:ln>
              <a:solidFill>
                <a:schemeClr val="tx1">
                  <a:lumMod val="75000"/>
                  <a:lumOff val="25000"/>
                </a:schemeClr>
              </a:solidFill>
              <a:effectLst/>
              <a:uLnTx/>
              <a:uFillTx/>
              <a:latin typeface="Calibri" panose="020F0502020204030204" pitchFamily="34" charset="0"/>
              <a:ea typeface="+mj-ea"/>
              <a:cs typeface="+mj-cs"/>
            </a:endParaRPr>
          </a:p>
        </p:txBody>
      </p:sp>
      <p:sp>
        <p:nvSpPr>
          <p:cNvPr id="16" name="L-Shape 15"/>
          <p:cNvSpPr/>
          <p:nvPr/>
        </p:nvSpPr>
        <p:spPr>
          <a:xfrm flipV="1">
            <a:off x="228600" y="666750"/>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8" name="L-Shape 17"/>
          <p:cNvSpPr/>
          <p:nvPr/>
        </p:nvSpPr>
        <p:spPr>
          <a:xfrm rot="16200000" flipV="1">
            <a:off x="228600" y="4741648"/>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2" name="Rectangle 11"/>
          <p:cNvSpPr/>
          <p:nvPr/>
        </p:nvSpPr>
        <p:spPr>
          <a:xfrm>
            <a:off x="5257800" y="666750"/>
            <a:ext cx="3657599" cy="4279526"/>
          </a:xfrm>
          <a:prstGeom prst="rect">
            <a:avLst/>
          </a:prstGeom>
          <a:solidFill>
            <a:srgbClr val="D0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Image(s)</a:t>
            </a:r>
            <a:endParaRPr lang="en-US"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48600" y="133903"/>
            <a:ext cx="1048870" cy="439527"/>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66763" y="644490"/>
            <a:ext cx="3639672" cy="4762979"/>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49282" y="2038350"/>
            <a:ext cx="3648187" cy="2737332"/>
          </a:xfrm>
          <a:prstGeom prst="rect">
            <a:avLst/>
          </a:prstGeom>
        </p:spPr>
      </p:pic>
      <p:pic>
        <p:nvPicPr>
          <p:cNvPr id="6" name="Picture 5"/>
          <p:cNvPicPr>
            <a:picLocks noChangeAspect="1"/>
          </p:cNvPicPr>
          <p:nvPr/>
        </p:nvPicPr>
        <p:blipFill>
          <a:blip r:embed="rId5"/>
          <a:stretch>
            <a:fillRect/>
          </a:stretch>
        </p:blipFill>
        <p:spPr>
          <a:xfrm>
            <a:off x="5615972" y="2409740"/>
            <a:ext cx="2975106" cy="2969009"/>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47056" y="658218"/>
            <a:ext cx="3679085" cy="2552740"/>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69517" y="2114550"/>
            <a:ext cx="3645882" cy="2397963"/>
          </a:xfrm>
          <a:prstGeom prst="rect">
            <a:avLst/>
          </a:prstGeom>
        </p:spPr>
      </p:pic>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47056" y="644490"/>
            <a:ext cx="3312078" cy="5140446"/>
          </a:xfrm>
          <a:prstGeom prst="rect">
            <a:avLst/>
          </a:prstGeom>
        </p:spPr>
      </p:pic>
      <p:pic>
        <p:nvPicPr>
          <p:cNvPr id="10" name="Picture 9"/>
          <p:cNvPicPr>
            <a:picLocks noChangeAspect="1"/>
          </p:cNvPicPr>
          <p:nvPr/>
        </p:nvPicPr>
        <p:blipFill>
          <a:blip r:embed="rId9"/>
          <a:stretch>
            <a:fillRect/>
          </a:stretch>
        </p:blipFill>
        <p:spPr>
          <a:xfrm>
            <a:off x="5522664" y="1709195"/>
            <a:ext cx="3407959" cy="2969009"/>
          </a:xfrm>
          <a:prstGeom prst="rect">
            <a:avLst/>
          </a:prstGeom>
        </p:spPr>
      </p:pic>
      <p:pic>
        <p:nvPicPr>
          <p:cNvPr id="3" name="Picture 2"/>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256021" y="644490"/>
            <a:ext cx="3657601" cy="4267200"/>
          </a:xfrm>
          <a:prstGeom prst="rect">
            <a:avLst/>
          </a:prstGeom>
        </p:spPr>
      </p:pic>
    </p:spTree>
    <p:extLst>
      <p:ext uri="{BB962C8B-B14F-4D97-AF65-F5344CB8AC3E}">
        <p14:creationId xmlns:p14="http://schemas.microsoft.com/office/powerpoint/2010/main" val="146318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755077"/>
            <a:ext cx="1970035" cy="1381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52344" y="3755076"/>
            <a:ext cx="2250281" cy="150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63256" y="3755077"/>
            <a:ext cx="1666107" cy="138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quarter" idx="4294967295"/>
          </p:nvPr>
        </p:nvSpPr>
        <p:spPr>
          <a:xfrm>
            <a:off x="214977" y="209550"/>
            <a:ext cx="5932685" cy="3886199"/>
          </a:xfrm>
          <a:prstGeom prst="rect">
            <a:avLst/>
          </a:prstGeom>
        </p:spPr>
        <p:txBody>
          <a:bodyPr>
            <a:normAutofit fontScale="77500" lnSpcReduction="20000"/>
          </a:bodyPr>
          <a:lstStyle/>
          <a:p>
            <a:r>
              <a:rPr lang="en-US" dirty="0"/>
              <a:t>90% of flowering plant species require a biotic pollinator</a:t>
            </a:r>
          </a:p>
          <a:p>
            <a:r>
              <a:rPr lang="en-US" dirty="0"/>
              <a:t>Many pollinators are specialists and tightly linked to a genus or species of </a:t>
            </a:r>
            <a:r>
              <a:rPr lang="en-US" dirty="0" smtClean="0"/>
              <a:t>plant</a:t>
            </a:r>
          </a:p>
          <a:p>
            <a:endParaRPr lang="en-US" dirty="0"/>
          </a:p>
          <a:p>
            <a:r>
              <a:rPr lang="en-US" dirty="0" smtClean="0"/>
              <a:t>75</a:t>
            </a:r>
            <a:r>
              <a:rPr lang="en-US" dirty="0" smtClean="0"/>
              <a:t>% of crop species rely to some degree on biotic pollinators </a:t>
            </a:r>
          </a:p>
          <a:p>
            <a:r>
              <a:rPr lang="en-US" dirty="0" smtClean="0"/>
              <a:t>This has been estimated to represent a third of the human diet (Klein et al. 2007</a:t>
            </a:r>
            <a:r>
              <a:rPr lang="en-US" dirty="0" smtClean="0"/>
              <a:t>)</a:t>
            </a:r>
            <a:endParaRPr lang="en-US" dirty="0" smtClean="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29363" y="3755078"/>
            <a:ext cx="1395831" cy="1395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79108" y="3759169"/>
            <a:ext cx="978264" cy="1372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966445" y="3755077"/>
            <a:ext cx="1485899" cy="1451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02491" y="0"/>
            <a:ext cx="2641509" cy="1815094"/>
          </a:xfrm>
          <a:prstGeom prst="rect">
            <a:avLst/>
          </a:prstGeom>
        </p:spPr>
      </p:pic>
      <p:pic>
        <p:nvPicPr>
          <p:cNvPr id="5" name="Picture 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27172" y="1815093"/>
            <a:ext cx="2598022" cy="1949536"/>
          </a:xfrm>
          <a:prstGeom prst="rect">
            <a:avLst/>
          </a:prstGeom>
        </p:spPr>
      </p:pic>
    </p:spTree>
    <p:extLst>
      <p:ext uri="{BB962C8B-B14F-4D97-AF65-F5344CB8AC3E}">
        <p14:creationId xmlns:p14="http://schemas.microsoft.com/office/powerpoint/2010/main" val="41532622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Washington in 2019</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87060" y="1144943"/>
            <a:ext cx="8369879" cy="3504887"/>
          </a:xfrm>
          <a:prstGeom prst="rect">
            <a:avLst/>
          </a:prstGeom>
        </p:spPr>
      </p:pic>
    </p:spTree>
    <p:extLst>
      <p:ext uri="{BB962C8B-B14F-4D97-AF65-F5344CB8AC3E}">
        <p14:creationId xmlns:p14="http://schemas.microsoft.com/office/powerpoint/2010/main" val="35354538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5979"/>
            <a:ext cx="8839200" cy="857250"/>
          </a:xfrm>
        </p:spPr>
        <p:txBody>
          <a:bodyPr>
            <a:normAutofit fontScale="90000"/>
          </a:bodyPr>
          <a:lstStyle/>
          <a:p>
            <a:r>
              <a:rPr lang="en-US" dirty="0" smtClean="0"/>
              <a:t>Washington in 2019 Without Pollinators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87060" y="1144943"/>
            <a:ext cx="8369879" cy="3504887"/>
          </a:xfrm>
          <a:prstGeom prst="rect">
            <a:avLst/>
          </a:prstGeom>
        </p:spPr>
      </p:pic>
      <p:sp>
        <p:nvSpPr>
          <p:cNvPr id="5" name="Rectangle 4"/>
          <p:cNvSpPr/>
          <p:nvPr/>
        </p:nvSpPr>
        <p:spPr>
          <a:xfrm>
            <a:off x="762000" y="2114550"/>
            <a:ext cx="1981200" cy="76200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Rectangle 5"/>
          <p:cNvSpPr/>
          <p:nvPr/>
        </p:nvSpPr>
        <p:spPr>
          <a:xfrm>
            <a:off x="3581399" y="3638550"/>
            <a:ext cx="1981200" cy="76200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Rectangle 6"/>
          <p:cNvSpPr/>
          <p:nvPr/>
        </p:nvSpPr>
        <p:spPr>
          <a:xfrm>
            <a:off x="3733800" y="2114550"/>
            <a:ext cx="1981200" cy="31244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Rectangle 7"/>
          <p:cNvSpPr/>
          <p:nvPr/>
        </p:nvSpPr>
        <p:spPr>
          <a:xfrm>
            <a:off x="6400800" y="2876550"/>
            <a:ext cx="1981200" cy="31244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8"/>
          <p:cNvSpPr/>
          <p:nvPr/>
        </p:nvSpPr>
        <p:spPr>
          <a:xfrm>
            <a:off x="838200" y="3266916"/>
            <a:ext cx="1981200" cy="31244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Rectangle 9"/>
          <p:cNvSpPr/>
          <p:nvPr/>
        </p:nvSpPr>
        <p:spPr>
          <a:xfrm>
            <a:off x="838200" y="4090017"/>
            <a:ext cx="1981200" cy="31244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380572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5979"/>
            <a:ext cx="8839200" cy="857250"/>
          </a:xfrm>
        </p:spPr>
        <p:txBody>
          <a:bodyPr>
            <a:normAutofit/>
          </a:bodyPr>
          <a:lstStyle/>
          <a:p>
            <a:r>
              <a:rPr lang="en-US" dirty="0" smtClean="0"/>
              <a:t>Not Normally Attractive to Pollinators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87060" y="1144943"/>
            <a:ext cx="8369879" cy="3504887"/>
          </a:xfrm>
          <a:prstGeom prst="rect">
            <a:avLst/>
          </a:prstGeom>
        </p:spPr>
      </p:pic>
      <p:sp>
        <p:nvSpPr>
          <p:cNvPr id="5" name="Rectangle 4"/>
          <p:cNvSpPr/>
          <p:nvPr/>
        </p:nvSpPr>
        <p:spPr>
          <a:xfrm>
            <a:off x="762000" y="2114550"/>
            <a:ext cx="1981200" cy="76200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Rectangle 5"/>
          <p:cNvSpPr/>
          <p:nvPr/>
        </p:nvSpPr>
        <p:spPr>
          <a:xfrm>
            <a:off x="3581399" y="3638550"/>
            <a:ext cx="1981200" cy="76200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Rectangle 6"/>
          <p:cNvSpPr/>
          <p:nvPr/>
        </p:nvSpPr>
        <p:spPr>
          <a:xfrm>
            <a:off x="3733800" y="2114550"/>
            <a:ext cx="1752600" cy="1152366"/>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Rectangle 7"/>
          <p:cNvSpPr/>
          <p:nvPr/>
        </p:nvSpPr>
        <p:spPr>
          <a:xfrm>
            <a:off x="6400800" y="2876550"/>
            <a:ext cx="1905000" cy="76200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8"/>
          <p:cNvSpPr/>
          <p:nvPr/>
        </p:nvSpPr>
        <p:spPr>
          <a:xfrm>
            <a:off x="838200" y="3266916"/>
            <a:ext cx="1981200" cy="82310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Rectangle 9"/>
          <p:cNvSpPr/>
          <p:nvPr/>
        </p:nvSpPr>
        <p:spPr>
          <a:xfrm>
            <a:off x="838200" y="4090017"/>
            <a:ext cx="1981200" cy="31244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781456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28600" y="666750"/>
            <a:ext cx="8686800"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5" name="TextBox 14"/>
          <p:cNvSpPr txBox="1"/>
          <p:nvPr/>
        </p:nvSpPr>
        <p:spPr>
          <a:xfrm>
            <a:off x="381001" y="92057"/>
            <a:ext cx="8689610" cy="523220"/>
          </a:xfrm>
          <a:prstGeom prst="rect">
            <a:avLst/>
          </a:prstGeom>
          <a:noFill/>
        </p:spPr>
        <p:txBody>
          <a:bodyPr wrap="square" rtlCol="0">
            <a:spAutoFit/>
          </a:bodyPr>
          <a:lstStyle/>
          <a:p>
            <a:r>
              <a:rPr lang="en-US" sz="2800" b="1" kern="100" dirty="0" smtClean="0">
                <a:solidFill>
                  <a:srgbClr val="1F4C63"/>
                </a:solidFill>
                <a:latin typeface="Cambria" panose="02040503050406030204" pitchFamily="18" charset="0"/>
                <a:ea typeface="+mj-ea"/>
                <a:cs typeface="Microsoft Sans Serif" panose="020B0604020202020204" pitchFamily="34" charset="0"/>
              </a:rPr>
              <a:t>Bees</a:t>
            </a:r>
            <a:endParaRPr lang="en-US" sz="2800" b="1" kern="100" dirty="0">
              <a:solidFill>
                <a:srgbClr val="1F4C63"/>
              </a:solidFill>
              <a:latin typeface="Cambria" panose="02040503050406030204" pitchFamily="18" charset="0"/>
              <a:ea typeface="+mj-ea"/>
              <a:cs typeface="Microsoft Sans Serif" panose="020B0604020202020204" pitchFamily="34" charset="0"/>
            </a:endParaRPr>
          </a:p>
        </p:txBody>
      </p:sp>
      <p:sp>
        <p:nvSpPr>
          <p:cNvPr id="14" name="Title 1"/>
          <p:cNvSpPr txBox="1">
            <a:spLocks/>
          </p:cNvSpPr>
          <p:nvPr/>
        </p:nvSpPr>
        <p:spPr>
          <a:xfrm>
            <a:off x="3505200" y="1025010"/>
            <a:ext cx="5006788" cy="3832740"/>
          </a:xfrm>
          <a:prstGeom prst="rect">
            <a:avLst/>
          </a:prstGeom>
        </p:spPr>
        <p:txBody>
          <a:bodyPr vert="horz" lIns="91440" tIns="45720" rIns="91440" bIns="45720" rtlCol="0" anchor="t" anchorCtr="0">
            <a:noAutofit/>
          </a:bodyPr>
          <a:lstStyle/>
          <a:p>
            <a:pPr marL="228600" indent="-228600">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ea typeface="+mj-ea"/>
                <a:cs typeface="+mj-cs"/>
              </a:rPr>
              <a:t>20,000 species of bees world </a:t>
            </a:r>
            <a:r>
              <a:rPr lang="en-US" sz="2000" dirty="0" smtClean="0">
                <a:solidFill>
                  <a:schemeClr val="tx1">
                    <a:lumMod val="75000"/>
                    <a:lumOff val="25000"/>
                  </a:schemeClr>
                </a:solidFill>
                <a:latin typeface="Calibri" panose="020F0502020204030204" pitchFamily="34" charset="0"/>
                <a:ea typeface="+mj-ea"/>
                <a:cs typeface="+mj-cs"/>
              </a:rPr>
              <a:t>wide</a:t>
            </a:r>
          </a:p>
          <a:p>
            <a:pPr marL="228600" indent="-228600">
              <a:lnSpc>
                <a:spcPct val="95000"/>
              </a:lnSpc>
              <a:spcBef>
                <a:spcPct val="0"/>
              </a:spcBef>
              <a:buClr>
                <a:srgbClr val="D45F37"/>
              </a:buClr>
              <a:buFont typeface="Arial" panose="020B0604020202020204" pitchFamily="34" charset="0"/>
              <a:buChar char="•"/>
              <a:defRPr/>
            </a:pPr>
            <a:endParaRPr lang="en-US" sz="2000" dirty="0">
              <a:solidFill>
                <a:schemeClr val="tx1">
                  <a:lumMod val="75000"/>
                  <a:lumOff val="25000"/>
                </a:schemeClr>
              </a:solidFill>
              <a:latin typeface="Calibri" panose="020F0502020204030204" pitchFamily="34" charset="0"/>
              <a:ea typeface="+mj-ea"/>
              <a:cs typeface="+mj-cs"/>
            </a:endParaRPr>
          </a:p>
          <a:p>
            <a:pPr marL="228600" indent="-228600">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ea typeface="+mj-ea"/>
                <a:cs typeface="+mj-cs"/>
              </a:rPr>
              <a:t>Over 500 species in </a:t>
            </a:r>
            <a:r>
              <a:rPr lang="en-US" sz="2000" dirty="0" smtClean="0">
                <a:solidFill>
                  <a:schemeClr val="tx1">
                    <a:lumMod val="75000"/>
                    <a:lumOff val="25000"/>
                  </a:schemeClr>
                </a:solidFill>
                <a:latin typeface="Calibri" panose="020F0502020204030204" pitchFamily="34" charset="0"/>
                <a:ea typeface="+mj-ea"/>
                <a:cs typeface="+mj-cs"/>
              </a:rPr>
              <a:t>Washington</a:t>
            </a:r>
          </a:p>
          <a:p>
            <a:pPr marL="228600" indent="-228600">
              <a:lnSpc>
                <a:spcPct val="95000"/>
              </a:lnSpc>
              <a:spcBef>
                <a:spcPct val="0"/>
              </a:spcBef>
              <a:buClr>
                <a:srgbClr val="D45F37"/>
              </a:buClr>
              <a:buFont typeface="Arial" panose="020B0604020202020204" pitchFamily="34" charset="0"/>
              <a:buChar char="•"/>
              <a:defRPr/>
            </a:pPr>
            <a:endParaRPr lang="en-US" sz="2000" dirty="0">
              <a:solidFill>
                <a:schemeClr val="tx1">
                  <a:lumMod val="75000"/>
                  <a:lumOff val="25000"/>
                </a:schemeClr>
              </a:solidFill>
              <a:latin typeface="Calibri" panose="020F0502020204030204" pitchFamily="34" charset="0"/>
              <a:ea typeface="+mj-ea"/>
              <a:cs typeface="+mj-cs"/>
            </a:endParaRPr>
          </a:p>
          <a:p>
            <a:pPr marL="228600" indent="-228600">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ea typeface="+mj-ea"/>
                <a:cs typeface="+mj-cs"/>
              </a:rPr>
              <a:t>Most bees are solitary, not </a:t>
            </a:r>
            <a:r>
              <a:rPr lang="en-US" sz="2000" dirty="0" smtClean="0">
                <a:solidFill>
                  <a:schemeClr val="tx1">
                    <a:lumMod val="75000"/>
                    <a:lumOff val="25000"/>
                  </a:schemeClr>
                </a:solidFill>
                <a:latin typeface="Calibri" panose="020F0502020204030204" pitchFamily="34" charset="0"/>
                <a:ea typeface="+mj-ea"/>
                <a:cs typeface="+mj-cs"/>
              </a:rPr>
              <a:t>social</a:t>
            </a:r>
          </a:p>
          <a:p>
            <a:pPr marL="228600" indent="-228600">
              <a:lnSpc>
                <a:spcPct val="95000"/>
              </a:lnSpc>
              <a:spcBef>
                <a:spcPct val="0"/>
              </a:spcBef>
              <a:buClr>
                <a:srgbClr val="D45F37"/>
              </a:buClr>
              <a:buFont typeface="Arial" panose="020B0604020202020204" pitchFamily="34" charset="0"/>
              <a:buChar char="•"/>
              <a:defRPr/>
            </a:pPr>
            <a:endParaRPr lang="en-US" sz="2000" dirty="0">
              <a:solidFill>
                <a:schemeClr val="tx1">
                  <a:lumMod val="75000"/>
                  <a:lumOff val="25000"/>
                </a:schemeClr>
              </a:solidFill>
              <a:latin typeface="Calibri" panose="020F0502020204030204" pitchFamily="34" charset="0"/>
              <a:ea typeface="+mj-ea"/>
              <a:cs typeface="+mj-cs"/>
            </a:endParaRPr>
          </a:p>
          <a:p>
            <a:pPr marL="228600" indent="-228600">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ea typeface="+mj-ea"/>
                <a:cs typeface="+mj-cs"/>
              </a:rPr>
              <a:t>70% of bees nest in the </a:t>
            </a:r>
            <a:r>
              <a:rPr lang="en-US" sz="2000" dirty="0" smtClean="0">
                <a:solidFill>
                  <a:schemeClr val="tx1">
                    <a:lumMod val="75000"/>
                    <a:lumOff val="25000"/>
                  </a:schemeClr>
                </a:solidFill>
                <a:latin typeface="Calibri" panose="020F0502020204030204" pitchFamily="34" charset="0"/>
                <a:ea typeface="+mj-ea"/>
                <a:cs typeface="+mj-cs"/>
              </a:rPr>
              <a:t>ground</a:t>
            </a:r>
          </a:p>
          <a:p>
            <a:pPr marL="228600" indent="-228600">
              <a:lnSpc>
                <a:spcPct val="95000"/>
              </a:lnSpc>
              <a:spcBef>
                <a:spcPct val="0"/>
              </a:spcBef>
              <a:buClr>
                <a:srgbClr val="D45F37"/>
              </a:buClr>
              <a:buFont typeface="Arial" panose="020B0604020202020204" pitchFamily="34" charset="0"/>
              <a:buChar char="•"/>
              <a:defRPr/>
            </a:pPr>
            <a:endParaRPr lang="en-US" sz="2000" dirty="0">
              <a:solidFill>
                <a:schemeClr val="tx1">
                  <a:lumMod val="75000"/>
                  <a:lumOff val="25000"/>
                </a:schemeClr>
              </a:solidFill>
              <a:latin typeface="Calibri" panose="020F0502020204030204" pitchFamily="34" charset="0"/>
              <a:ea typeface="+mj-ea"/>
              <a:cs typeface="+mj-cs"/>
            </a:endParaRPr>
          </a:p>
          <a:p>
            <a:pPr marL="228600" indent="-228600">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ea typeface="+mj-ea"/>
                <a:cs typeface="+mj-cs"/>
              </a:rPr>
              <a:t>30% nest in wood tunnels, hollow reeds or </a:t>
            </a:r>
            <a:r>
              <a:rPr lang="en-US" sz="2000" dirty="0" smtClean="0">
                <a:solidFill>
                  <a:schemeClr val="tx1">
                    <a:lumMod val="75000"/>
                    <a:lumOff val="25000"/>
                  </a:schemeClr>
                </a:solidFill>
                <a:latin typeface="Calibri" panose="020F0502020204030204" pitchFamily="34" charset="0"/>
                <a:ea typeface="+mj-ea"/>
                <a:cs typeface="+mj-cs"/>
              </a:rPr>
              <a:t>cavities</a:t>
            </a:r>
          </a:p>
          <a:p>
            <a:pPr marL="228600" indent="-228600">
              <a:lnSpc>
                <a:spcPct val="95000"/>
              </a:lnSpc>
              <a:spcBef>
                <a:spcPct val="0"/>
              </a:spcBef>
              <a:buClr>
                <a:srgbClr val="D45F37"/>
              </a:buClr>
              <a:buFont typeface="Arial" panose="020B0604020202020204" pitchFamily="34" charset="0"/>
              <a:buChar char="•"/>
              <a:defRPr/>
            </a:pPr>
            <a:endParaRPr lang="en-US" sz="2000" dirty="0">
              <a:solidFill>
                <a:schemeClr val="tx1">
                  <a:lumMod val="75000"/>
                  <a:lumOff val="25000"/>
                </a:schemeClr>
              </a:solidFill>
              <a:latin typeface="Calibri" panose="020F0502020204030204" pitchFamily="34" charset="0"/>
              <a:ea typeface="+mj-ea"/>
              <a:cs typeface="+mj-cs"/>
            </a:endParaRPr>
          </a:p>
          <a:p>
            <a:pPr marL="228600" indent="-228600">
              <a:lnSpc>
                <a:spcPct val="95000"/>
              </a:lnSpc>
              <a:spcBef>
                <a:spcPct val="0"/>
              </a:spcBef>
              <a:buClr>
                <a:srgbClr val="D45F37"/>
              </a:buClr>
              <a:buFont typeface="Arial" panose="020B0604020202020204" pitchFamily="34" charset="0"/>
              <a:buChar char="•"/>
              <a:defRPr/>
            </a:pPr>
            <a:r>
              <a:rPr lang="en-US" sz="2000" dirty="0">
                <a:solidFill>
                  <a:schemeClr val="tx1">
                    <a:lumMod val="75000"/>
                    <a:lumOff val="25000"/>
                  </a:schemeClr>
                </a:solidFill>
                <a:latin typeface="Calibri" panose="020F0502020204030204" pitchFamily="34" charset="0"/>
                <a:ea typeface="+mj-ea"/>
                <a:cs typeface="+mj-cs"/>
              </a:rPr>
              <a:t>Large variance in size and color</a:t>
            </a:r>
          </a:p>
          <a:p>
            <a:pPr marR="0" lvl="0" indent="230188" algn="l" defTabSz="914400" rtl="0" eaLnBrk="1" fontAlgn="auto" latinLnBrk="0" hangingPunct="1">
              <a:spcBef>
                <a:spcPct val="0"/>
              </a:spcBef>
              <a:spcAft>
                <a:spcPts val="0"/>
              </a:spcAft>
              <a:buClr>
                <a:srgbClr val="D45F37"/>
              </a:buClr>
              <a:buSzTx/>
              <a:tabLst>
                <a:tab pos="230188" algn="l"/>
              </a:tabLst>
              <a:defRPr/>
            </a:pPr>
            <a:endParaRPr lang="en-US" sz="2400" noProof="0" dirty="0" smtClean="0">
              <a:solidFill>
                <a:schemeClr val="tx1">
                  <a:lumMod val="75000"/>
                  <a:lumOff val="25000"/>
                </a:schemeClr>
              </a:solidFill>
              <a:latin typeface="Calibri" panose="020F0502020204030204" pitchFamily="34" charset="0"/>
              <a:ea typeface="+mj-ea"/>
              <a:cs typeface="+mj-cs"/>
            </a:endParaRPr>
          </a:p>
          <a:p>
            <a:pPr marR="0" lvl="0" indent="230188" algn="l" defTabSz="914400" rtl="0" eaLnBrk="1" fontAlgn="auto" latinLnBrk="0" hangingPunct="1">
              <a:spcBef>
                <a:spcPct val="0"/>
              </a:spcBef>
              <a:spcAft>
                <a:spcPts val="0"/>
              </a:spcAft>
              <a:buClr>
                <a:srgbClr val="D45F37"/>
              </a:buClr>
              <a:buSzTx/>
              <a:tabLst>
                <a:tab pos="230188" algn="l"/>
              </a:tabLst>
              <a:defRPr/>
            </a:pPr>
            <a:endParaRPr kumimoji="0" lang="en-US" sz="2400" i="0" u="none" strike="noStrike" kern="1200" cap="none" spc="0" normalizeH="0" dirty="0" smtClean="0">
              <a:ln>
                <a:noFill/>
              </a:ln>
              <a:solidFill>
                <a:schemeClr val="tx1">
                  <a:lumMod val="75000"/>
                  <a:lumOff val="25000"/>
                </a:schemeClr>
              </a:solidFill>
              <a:effectLst/>
              <a:uLnTx/>
              <a:uFillTx/>
              <a:latin typeface="Calibri" panose="020F0502020204030204" pitchFamily="34" charset="0"/>
              <a:ea typeface="+mj-ea"/>
              <a:cs typeface="+mj-cs"/>
            </a:endParaRPr>
          </a:p>
        </p:txBody>
      </p:sp>
      <p:sp>
        <p:nvSpPr>
          <p:cNvPr id="16" name="L-Shape 15"/>
          <p:cNvSpPr/>
          <p:nvPr/>
        </p:nvSpPr>
        <p:spPr>
          <a:xfrm rot="10800000" flipV="1">
            <a:off x="8727581" y="4741648"/>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8" name="L-Shape 17"/>
          <p:cNvSpPr/>
          <p:nvPr/>
        </p:nvSpPr>
        <p:spPr>
          <a:xfrm rot="5400000" flipV="1">
            <a:off x="8723098" y="666751"/>
            <a:ext cx="192302" cy="192302"/>
          </a:xfrm>
          <a:prstGeom prst="corner">
            <a:avLst>
              <a:gd name="adj1" fmla="val 31250"/>
              <a:gd name="adj2" fmla="val 29167"/>
            </a:avLst>
          </a:prstGeom>
          <a:solidFill>
            <a:srgbClr val="D4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Calibri" panose="020F0502020204030204" pitchFamily="34" charset="0"/>
            </a:endParaRPr>
          </a:p>
        </p:txBody>
      </p:sp>
      <p:sp>
        <p:nvSpPr>
          <p:cNvPr id="12" name="Rectangle 11"/>
          <p:cNvSpPr/>
          <p:nvPr/>
        </p:nvSpPr>
        <p:spPr>
          <a:xfrm>
            <a:off x="224118" y="666750"/>
            <a:ext cx="2823882" cy="4267200"/>
          </a:xfrm>
          <a:prstGeom prst="rect">
            <a:avLst/>
          </a:prstGeom>
          <a:solidFill>
            <a:srgbClr val="D0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Image(s)</a:t>
            </a:r>
            <a:endParaRPr lang="en-US" dirty="0"/>
          </a:p>
        </p:txBody>
      </p:sp>
      <p:pic>
        <p:nvPicPr>
          <p:cNvPr id="19" name="Picture 1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48600" y="133903"/>
            <a:ext cx="1048870" cy="439527"/>
          </a:xfrm>
          <a:prstGeom prst="rect">
            <a:avLst/>
          </a:prstGeom>
        </p:spPr>
      </p:pic>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450" y="666749"/>
            <a:ext cx="2830059" cy="2875385"/>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1683" y="3134695"/>
            <a:ext cx="2823888" cy="1799255"/>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7595" y="661532"/>
            <a:ext cx="2805767" cy="4272418"/>
          </a:xfrm>
          <a:prstGeom prst="rect">
            <a:avLst/>
          </a:prstGeom>
        </p:spPr>
      </p:pic>
    </p:spTree>
    <p:extLst>
      <p:ext uri="{BB962C8B-B14F-4D97-AF65-F5344CB8AC3E}">
        <p14:creationId xmlns:p14="http://schemas.microsoft.com/office/powerpoint/2010/main" val="244393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30989"/>
            <a:ext cx="4800600" cy="857250"/>
          </a:xfrm>
        </p:spPr>
        <p:txBody>
          <a:bodyPr>
            <a:noAutofit/>
          </a:bodyPr>
          <a:lstStyle/>
          <a:p>
            <a:r>
              <a:rPr lang="en-US" sz="3600" dirty="0" smtClean="0"/>
              <a:t>Some bees </a:t>
            </a:r>
            <a:r>
              <a:rPr lang="en-US" sz="3600" dirty="0" smtClean="0"/>
              <a:t>besides honey bees</a:t>
            </a:r>
            <a:endParaRPr lang="en-US" sz="3600" dirty="0"/>
          </a:p>
        </p:txBody>
      </p:sp>
      <p:pic>
        <p:nvPicPr>
          <p:cNvPr id="5123" name="Picture 3" descr="C:\Users\Katie\Pictures\Canon100\2011\3-10-11blueberry\IMG_8816.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112094" y="1271058"/>
            <a:ext cx="1990140" cy="179281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Katie\Pictures\Canon100\2011\3-10-11blueberry\IMG_8948.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825937" y="230989"/>
            <a:ext cx="3132667" cy="4652433"/>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96168" y="564730"/>
            <a:ext cx="2893219" cy="4279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descr="C:\Users\Katie\Pictures\Canon100\2010\7-13-10lakealice straughn citra\IMG_7338.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151034" y="1378989"/>
            <a:ext cx="2583486" cy="20701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09600" y="1312581"/>
            <a:ext cx="6172200" cy="3926417"/>
          </a:xfrm>
        </p:spPr>
        <p:txBody>
          <a:bodyPr>
            <a:normAutofit fontScale="85000" lnSpcReduction="20000"/>
          </a:bodyPr>
          <a:lstStyle/>
          <a:p>
            <a:r>
              <a:rPr lang="en-US" dirty="0" smtClean="0"/>
              <a:t>Bumble bees</a:t>
            </a:r>
          </a:p>
          <a:p>
            <a:r>
              <a:rPr lang="en-US" dirty="0" smtClean="0"/>
              <a:t>Carpenter bees</a:t>
            </a:r>
          </a:p>
          <a:p>
            <a:r>
              <a:rPr lang="en-US" dirty="0" smtClean="0"/>
              <a:t>Mason bees</a:t>
            </a:r>
          </a:p>
          <a:p>
            <a:r>
              <a:rPr lang="en-US" dirty="0" smtClean="0"/>
              <a:t>Leafcutter bees</a:t>
            </a:r>
          </a:p>
          <a:p>
            <a:r>
              <a:rPr lang="en-US" dirty="0" smtClean="0"/>
              <a:t>Sweat bees</a:t>
            </a:r>
          </a:p>
          <a:p>
            <a:r>
              <a:rPr lang="en-US" dirty="0" smtClean="0"/>
              <a:t>Long-horned bees</a:t>
            </a:r>
          </a:p>
          <a:p>
            <a:r>
              <a:rPr lang="en-US" dirty="0" smtClean="0"/>
              <a:t>Stingless bees</a:t>
            </a:r>
          </a:p>
          <a:p>
            <a:r>
              <a:rPr lang="en-US" dirty="0" smtClean="0"/>
              <a:t>Blueberry bee</a:t>
            </a:r>
          </a:p>
          <a:p>
            <a:r>
              <a:rPr lang="en-US" dirty="0" smtClean="0"/>
              <a:t>Cuckoo bees</a:t>
            </a:r>
            <a:endParaRPr lang="en-US" dirty="0"/>
          </a:p>
        </p:txBody>
      </p:sp>
      <p:pic>
        <p:nvPicPr>
          <p:cNvPr id="5129" name="Picture 9" descr="C:\Users\Katie\Pictures\Canon100\2010\9-1-10citra\IMG_7629.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270950" y="1943214"/>
            <a:ext cx="1643007" cy="1583267"/>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Katie\Pictures\Canon100\2010\8-2-10citra knit\IMG_7386.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003003" y="807935"/>
            <a:ext cx="2607733"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548532" y="1279304"/>
            <a:ext cx="3571875" cy="2678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C:\Users\Katie\Pictures\Canon100\2011\3-7-11swobc knit blueberrybees\IMG_8727.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6250970" y="1696753"/>
            <a:ext cx="1905000" cy="19304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Katie\Pictures\Canon100\2010\8-2-10citra knit\IMG_7404.JPG"/>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6195410" y="1707260"/>
            <a:ext cx="2278118" cy="2122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74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1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1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1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SDA-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WSDA-Default</Template>
  <TotalTime>3047</TotalTime>
  <Words>1475</Words>
  <Application>Microsoft Office PowerPoint</Application>
  <PresentationFormat>On-screen Show (16:9)</PresentationFormat>
  <Paragraphs>252</Paragraphs>
  <Slides>28</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Cambria</vt:lpstr>
      <vt:lpstr>Georgia</vt:lpstr>
      <vt:lpstr>Microsoft Sans Serif</vt:lpstr>
      <vt:lpstr>Sylfaen</vt:lpstr>
      <vt:lpstr>WSDA-Default</vt:lpstr>
      <vt:lpstr>Dr. Katie Buckley, Pollinator Health Coordinator Pollinator Program</vt:lpstr>
      <vt:lpstr>PowerPoint Presentation</vt:lpstr>
      <vt:lpstr>PowerPoint Presentation</vt:lpstr>
      <vt:lpstr>PowerPoint Presentation</vt:lpstr>
      <vt:lpstr>Washington in 2019</vt:lpstr>
      <vt:lpstr>Washington in 2019 Without Pollinators</vt:lpstr>
      <vt:lpstr>Not Normally Attractive to Pollinators</vt:lpstr>
      <vt:lpstr>PowerPoint Presentation</vt:lpstr>
      <vt:lpstr>Some bees besides honey bees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EXXO CORP</dc:title>
  <dc:creator>user</dc:creator>
  <cp:lastModifiedBy>Buckley, Katharine (AGR)</cp:lastModifiedBy>
  <cp:revision>362</cp:revision>
  <dcterms:created xsi:type="dcterms:W3CDTF">2013-10-08T14:55:45Z</dcterms:created>
  <dcterms:modified xsi:type="dcterms:W3CDTF">2021-11-17T00:47:01Z</dcterms:modified>
</cp:coreProperties>
</file>